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media/image18.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9" r:id="rId2"/>
    <p:sldId id="281" r:id="rId3"/>
    <p:sldId id="282" r:id="rId4"/>
    <p:sldId id="334" r:id="rId5"/>
    <p:sldId id="335" r:id="rId6"/>
    <p:sldId id="337" r:id="rId7"/>
    <p:sldId id="339" r:id="rId8"/>
    <p:sldId id="338" r:id="rId9"/>
    <p:sldId id="345" r:id="rId10"/>
    <p:sldId id="349" r:id="rId11"/>
    <p:sldId id="352" r:id="rId12"/>
    <p:sldId id="340" r:id="rId13"/>
    <p:sldId id="344" r:id="rId14"/>
    <p:sldId id="341" r:id="rId15"/>
    <p:sldId id="342" r:id="rId16"/>
    <p:sldId id="343" r:id="rId17"/>
    <p:sldId id="299" r:id="rId18"/>
    <p:sldId id="351" r:id="rId19"/>
  </p:sldIdLst>
  <p:sldSz cx="9144000" cy="6858000" type="screen4x3"/>
  <p:notesSz cx="9925050" cy="67960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A40000"/>
    <a:srgbClr val="CC0000"/>
    <a:srgbClr val="D8A3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69" autoAdjust="0"/>
    <p:restoredTop sz="94146" autoAdjust="0"/>
  </p:normalViewPr>
  <p:slideViewPr>
    <p:cSldViewPr>
      <p:cViewPr varScale="1">
        <p:scale>
          <a:sx n="85" d="100"/>
          <a:sy n="85" d="100"/>
        </p:scale>
        <p:origin x="1541"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300855" cy="34137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22472" y="0"/>
            <a:ext cx="4300855" cy="341378"/>
          </a:xfrm>
          <a:prstGeom prst="rect">
            <a:avLst/>
          </a:prstGeom>
        </p:spPr>
        <p:txBody>
          <a:bodyPr vert="horz" lIns="91440" tIns="45720" rIns="91440" bIns="45720" rtlCol="0"/>
          <a:lstStyle>
            <a:lvl1pPr algn="r">
              <a:defRPr sz="1200"/>
            </a:lvl1pPr>
          </a:lstStyle>
          <a:p>
            <a:fld id="{22AEF590-E458-4B8F-9588-99ED3D22B92C}" type="datetimeFigureOut">
              <a:rPr lang="it-IT" smtClean="0"/>
              <a:t>15/02/2022</a:t>
            </a:fld>
            <a:endParaRPr lang="it-IT"/>
          </a:p>
        </p:txBody>
      </p:sp>
      <p:sp>
        <p:nvSpPr>
          <p:cNvPr id="4" name="Segnaposto immagine diapositiva 3"/>
          <p:cNvSpPr>
            <a:spLocks noGrp="1" noRot="1" noChangeAspect="1"/>
          </p:cNvSpPr>
          <p:nvPr>
            <p:ph type="sldImg" idx="2"/>
          </p:nvPr>
        </p:nvSpPr>
        <p:spPr>
          <a:xfrm>
            <a:off x="3433763" y="849313"/>
            <a:ext cx="3057525"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2505" y="3270618"/>
            <a:ext cx="7940040" cy="2675959"/>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6454711"/>
            <a:ext cx="4300855" cy="34137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22472" y="6454711"/>
            <a:ext cx="4300855" cy="341377"/>
          </a:xfrm>
          <a:prstGeom prst="rect">
            <a:avLst/>
          </a:prstGeom>
        </p:spPr>
        <p:txBody>
          <a:bodyPr vert="horz" lIns="91440" tIns="45720" rIns="91440" bIns="45720" rtlCol="0" anchor="b"/>
          <a:lstStyle>
            <a:lvl1pPr algn="r">
              <a:defRPr sz="1200"/>
            </a:lvl1pPr>
          </a:lstStyle>
          <a:p>
            <a:fld id="{F36C47F8-DDA3-45DF-924E-0DFCC8C37CCA}" type="slidenum">
              <a:rPr lang="it-IT" smtClean="0"/>
              <a:t>‹N›</a:t>
            </a:fld>
            <a:endParaRPr lang="it-IT"/>
          </a:p>
        </p:txBody>
      </p:sp>
    </p:spTree>
    <p:extLst>
      <p:ext uri="{BB962C8B-B14F-4D97-AF65-F5344CB8AC3E}">
        <p14:creationId xmlns:p14="http://schemas.microsoft.com/office/powerpoint/2010/main" val="2755111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36C47F8-DDA3-45DF-924E-0DFCC8C37CCA}" type="slidenum">
              <a:rPr lang="it-IT" smtClean="0"/>
              <a:t>8</a:t>
            </a:fld>
            <a:endParaRPr lang="it-IT"/>
          </a:p>
        </p:txBody>
      </p:sp>
    </p:spTree>
    <p:extLst>
      <p:ext uri="{BB962C8B-B14F-4D97-AF65-F5344CB8AC3E}">
        <p14:creationId xmlns:p14="http://schemas.microsoft.com/office/powerpoint/2010/main" val="854379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53795"/>
            <a:ext cx="9144000" cy="6204202"/>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3305555" y="1758695"/>
            <a:ext cx="2235707" cy="100888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2022348" y="2307335"/>
            <a:ext cx="797051" cy="1008888"/>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2221992" y="2307335"/>
            <a:ext cx="3415283" cy="1008888"/>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5039867" y="2307335"/>
            <a:ext cx="1783080" cy="100888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2292476" y="1862454"/>
            <a:ext cx="4559046" cy="112331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rgbClr val="00AFEF"/>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2400" b="1" i="1">
                <a:solidFill>
                  <a:srgbClr val="00AFEF"/>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rgbClr val="00AFEF"/>
                </a:solidFill>
                <a:latin typeface="Trebuchet MS"/>
                <a:cs typeface="Trebuchet MS"/>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1">
                <a:solidFill>
                  <a:srgbClr val="00AFEF"/>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340E427-0F85-4B73-BDD3-13F3195B854B}" type="datetimeFigureOut">
              <a:rPr lang="it-IT" smtClean="0"/>
              <a:t>15/02/2022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B3793C1-D344-4EBE-B3F9-9D7D2B8C161F}" type="slidenum">
              <a:rPr lang="it-IT" smtClean="0"/>
              <a:t>‹N›</a:t>
            </a:fld>
            <a:endParaRPr lang="it-IT"/>
          </a:p>
        </p:txBody>
      </p:sp>
    </p:spTree>
    <p:extLst>
      <p:ext uri="{BB962C8B-B14F-4D97-AF65-F5344CB8AC3E}">
        <p14:creationId xmlns:p14="http://schemas.microsoft.com/office/powerpoint/2010/main" val="52168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5971031"/>
            <a:ext cx="9144000" cy="886966"/>
          </a:xfrm>
          <a:prstGeom prst="rect">
            <a:avLst/>
          </a:prstGeom>
          <a:blipFill>
            <a:blip r:embed="rId8" cstate="print"/>
            <a:stretch>
              <a:fillRect/>
            </a:stretch>
          </a:blipFill>
        </p:spPr>
        <p:txBody>
          <a:bodyPr wrap="square" lIns="0" tIns="0" rIns="0" bIns="0" rtlCol="0"/>
          <a:lstStyle/>
          <a:p>
            <a:endParaRPr/>
          </a:p>
        </p:txBody>
      </p:sp>
      <p:sp>
        <p:nvSpPr>
          <p:cNvPr id="17" name="bk object 17"/>
          <p:cNvSpPr/>
          <p:nvPr/>
        </p:nvSpPr>
        <p:spPr>
          <a:xfrm>
            <a:off x="0" y="0"/>
            <a:ext cx="9144000" cy="866809"/>
          </a:xfrm>
          <a:prstGeom prst="rect">
            <a:avLst/>
          </a:prstGeom>
          <a:blipFill>
            <a:blip r:embed="rId9" cstate="print"/>
            <a:stretch>
              <a:fillRect/>
            </a:stretch>
          </a:blipFill>
        </p:spPr>
        <p:txBody>
          <a:bodyPr wrap="square" lIns="0" tIns="0" rIns="0" bIns="0" rtlCol="0"/>
          <a:lstStyle/>
          <a:p>
            <a:endParaRPr/>
          </a:p>
        </p:txBody>
      </p:sp>
      <p:sp>
        <p:nvSpPr>
          <p:cNvPr id="2" name="Holder 2"/>
          <p:cNvSpPr>
            <a:spLocks noGrp="1"/>
          </p:cNvSpPr>
          <p:nvPr>
            <p:ph type="title"/>
          </p:nvPr>
        </p:nvSpPr>
        <p:spPr>
          <a:xfrm>
            <a:off x="528929" y="1178433"/>
            <a:ext cx="8086140" cy="720725"/>
          </a:xfrm>
          <a:prstGeom prst="rect">
            <a:avLst/>
          </a:prstGeom>
        </p:spPr>
        <p:txBody>
          <a:bodyPr wrap="square" lIns="0" tIns="0" rIns="0" bIns="0">
            <a:spAutoFit/>
          </a:bodyPr>
          <a:lstStyle>
            <a:lvl1pPr>
              <a:defRPr sz="2400" b="1" i="1">
                <a:solidFill>
                  <a:srgbClr val="00AFEF"/>
                </a:solidFill>
                <a:latin typeface="Trebuchet MS"/>
                <a:cs typeface="Trebuchet MS"/>
              </a:defRPr>
            </a:lvl1pPr>
          </a:lstStyle>
          <a:p>
            <a:endParaRPr/>
          </a:p>
        </p:txBody>
      </p:sp>
      <p:sp>
        <p:nvSpPr>
          <p:cNvPr id="3" name="Holder 3"/>
          <p:cNvSpPr>
            <a:spLocks noGrp="1"/>
          </p:cNvSpPr>
          <p:nvPr>
            <p:ph type="body" idx="1"/>
          </p:nvPr>
        </p:nvSpPr>
        <p:spPr>
          <a:xfrm>
            <a:off x="1604263" y="1382616"/>
            <a:ext cx="5659755" cy="3771265"/>
          </a:xfrm>
          <a:prstGeom prst="rect">
            <a:avLst/>
          </a:prstGeom>
        </p:spPr>
        <p:txBody>
          <a:bodyPr wrap="square" lIns="0" tIns="0" rIns="0" bIns="0">
            <a:spAutoFit/>
          </a:bodyPr>
          <a:lstStyle>
            <a:lvl1pPr>
              <a:defRPr sz="2400" b="1" i="1">
                <a:solidFill>
                  <a:srgbClr val="00AFEF"/>
                </a:solidFill>
                <a:latin typeface="Trebuchet MS"/>
                <a:cs typeface="Trebuchet MS"/>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2/15/2022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bit.ly/3gsBvKM" TargetMode="Externa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s://excelsior.unioncamere.ne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hyperlink" Target="https://excelsior.unioncamere.net/"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cstate="print">
            <a:extLst>
              <a:ext uri="{28A0092B-C50C-407E-A947-70E740481C1C}">
                <a14:useLocalDpi xmlns:a14="http://schemas.microsoft.com/office/drawing/2010/main" val="0"/>
              </a:ext>
            </a:extLst>
          </a:blip>
          <a:srcRect l="6667" r="45000" b="75555"/>
          <a:stretch/>
        </p:blipFill>
        <p:spPr>
          <a:xfrm>
            <a:off x="5981700" y="4876800"/>
            <a:ext cx="2971800" cy="1127234"/>
          </a:xfrm>
          <a:prstGeom prst="rect">
            <a:avLst/>
          </a:prstGeom>
        </p:spPr>
      </p:pic>
      <p:pic>
        <p:nvPicPr>
          <p:cNvPr id="7" name="Immagine 6"/>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981200"/>
          </a:xfrm>
          <a:prstGeom prst="rect">
            <a:avLst/>
          </a:prstGeom>
          <a:solidFill>
            <a:srgbClr val="FFFFFF">
              <a:alpha val="0"/>
            </a:srgbClr>
          </a:solidFill>
          <a:ln>
            <a:noFill/>
          </a:ln>
        </p:spPr>
      </p:pic>
      <p:sp>
        <p:nvSpPr>
          <p:cNvPr id="8" name="object 2"/>
          <p:cNvSpPr txBox="1"/>
          <p:nvPr/>
        </p:nvSpPr>
        <p:spPr>
          <a:xfrm>
            <a:off x="1219200" y="2209800"/>
            <a:ext cx="6248400" cy="2218556"/>
          </a:xfrm>
          <a:prstGeom prst="rect">
            <a:avLst/>
          </a:prstGeom>
        </p:spPr>
        <p:txBody>
          <a:bodyPr vert="horz" wrap="square" lIns="0" tIns="12700" rIns="0" bIns="0" rtlCol="0">
            <a:spAutoFit/>
          </a:bodyPr>
          <a:lstStyle/>
          <a:p>
            <a:pPr marL="1905" algn="ctr">
              <a:lnSpc>
                <a:spcPct val="100000"/>
              </a:lnSpc>
              <a:spcBef>
                <a:spcPts val="100"/>
              </a:spcBef>
            </a:pPr>
            <a:r>
              <a:rPr lang="it-IT" sz="2800" b="1" spc="-195" dirty="0" smtClean="0">
                <a:solidFill>
                  <a:srgbClr val="00B050"/>
                </a:solidFill>
                <a:latin typeface="Trebuchet MS"/>
                <a:cs typeface="Trebuchet MS"/>
              </a:rPr>
              <a:t>Orientamento</a:t>
            </a:r>
          </a:p>
          <a:p>
            <a:pPr marL="1905" algn="ctr">
              <a:lnSpc>
                <a:spcPct val="100000"/>
              </a:lnSpc>
              <a:spcBef>
                <a:spcPts val="100"/>
              </a:spcBef>
            </a:pPr>
            <a:endParaRPr lang="it-IT" sz="2800" b="1" spc="-195" dirty="0" smtClean="0">
              <a:solidFill>
                <a:schemeClr val="tx2"/>
              </a:solidFill>
              <a:latin typeface="Trebuchet MS"/>
              <a:cs typeface="Trebuchet MS"/>
            </a:endParaRPr>
          </a:p>
          <a:p>
            <a:pPr marL="1905" algn="ctr">
              <a:lnSpc>
                <a:spcPct val="100000"/>
              </a:lnSpc>
              <a:spcBef>
                <a:spcPts val="100"/>
              </a:spcBef>
            </a:pPr>
            <a:r>
              <a:rPr lang="it-IT" sz="2800" b="1" spc="-195" dirty="0" smtClean="0">
                <a:solidFill>
                  <a:schemeClr val="tx2"/>
                </a:solidFill>
                <a:latin typeface="Trebuchet MS"/>
                <a:cs typeface="Trebuchet MS"/>
              </a:rPr>
              <a:t>Indirizzo </a:t>
            </a:r>
            <a:r>
              <a:rPr lang="it-IT" sz="2800" b="1" spc="-195" dirty="0" smtClean="0">
                <a:solidFill>
                  <a:schemeClr val="tx2"/>
                </a:solidFill>
                <a:latin typeface="Trebuchet MS"/>
                <a:cs typeface="Trebuchet MS"/>
              </a:rPr>
              <a:t>Informatica</a:t>
            </a:r>
          </a:p>
          <a:p>
            <a:pPr marL="1905" algn="ctr">
              <a:lnSpc>
                <a:spcPct val="100000"/>
              </a:lnSpc>
              <a:spcBef>
                <a:spcPts val="100"/>
              </a:spcBef>
            </a:pPr>
            <a:endParaRPr lang="it-IT" sz="2800" b="1" spc="-195" dirty="0" smtClean="0">
              <a:solidFill>
                <a:schemeClr val="tx2"/>
              </a:solidFill>
              <a:latin typeface="Trebuchet MS"/>
              <a:cs typeface="Trebuchet MS"/>
            </a:endParaRPr>
          </a:p>
          <a:p>
            <a:pPr marL="1905" algn="ctr">
              <a:lnSpc>
                <a:spcPct val="100000"/>
              </a:lnSpc>
              <a:spcBef>
                <a:spcPts val="100"/>
              </a:spcBef>
            </a:pPr>
            <a:r>
              <a:rPr lang="it-IT" sz="2800" b="1" spc="-195" dirty="0" smtClean="0">
                <a:solidFill>
                  <a:srgbClr val="00B050"/>
                </a:solidFill>
                <a:latin typeface="Trebuchet MS"/>
                <a:cs typeface="Trebuchet MS"/>
              </a:rPr>
              <a:t>Competenze green</a:t>
            </a:r>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4724400"/>
            <a:ext cx="1158766" cy="1158766"/>
          </a:xfrm>
          <a:prstGeom prst="rect">
            <a:avLst/>
          </a:prstGeom>
        </p:spPr>
      </p:pic>
    </p:spTree>
    <p:extLst>
      <p:ext uri="{BB962C8B-B14F-4D97-AF65-F5344CB8AC3E}">
        <p14:creationId xmlns:p14="http://schemas.microsoft.com/office/powerpoint/2010/main" val="4166765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0" y="990600"/>
            <a:ext cx="3334631" cy="923330"/>
          </a:xfrm>
          <a:prstGeom prst="rect">
            <a:avLst/>
          </a:prstGeom>
          <a:noFill/>
        </p:spPr>
        <p:txBody>
          <a:bodyPr wrap="none" lIns="91440" tIns="45720" rIns="91440" bIns="45720">
            <a:prstTxWarp prst="textChevron">
              <a:avLst/>
            </a:prstTxWarp>
            <a:spAutoFit/>
          </a:bodyPr>
          <a:lstStyle/>
          <a:p>
            <a:pPr algn="ctr"/>
            <a:r>
              <a:rPr lang="it-IT" sz="5400" b="1" dirty="0" err="1" smtClean="0">
                <a:ln w="12700">
                  <a:solidFill>
                    <a:schemeClr val="tx2">
                      <a:lumMod val="75000"/>
                    </a:schemeClr>
                  </a:solidFill>
                  <a:prstDash val="solid"/>
                </a:ln>
                <a:solidFill>
                  <a:srgbClr val="00B050"/>
                </a:solidFill>
                <a:effectLst>
                  <a:outerShdw dist="38100" dir="2640000" algn="bl" rotWithShape="0">
                    <a:schemeClr val="tx2">
                      <a:lumMod val="75000"/>
                    </a:schemeClr>
                  </a:outerShdw>
                </a:effectLst>
              </a:rPr>
              <a:t>Bioinformatico</a:t>
            </a:r>
            <a:endParaRPr lang="it-IT" sz="5400" b="1" dirty="0">
              <a:ln w="12700">
                <a:solidFill>
                  <a:schemeClr val="tx2">
                    <a:lumMod val="75000"/>
                  </a:schemeClr>
                </a:solidFill>
                <a:prstDash val="solid"/>
              </a:ln>
              <a:solidFill>
                <a:srgbClr val="00B050"/>
              </a:solidFill>
              <a:effectLst>
                <a:outerShdw dist="38100" dir="2640000" algn="bl" rotWithShape="0">
                  <a:schemeClr val="tx2">
                    <a:lumMod val="75000"/>
                  </a:schemeClr>
                </a:outerShdw>
              </a:effectLst>
            </a:endParaRPr>
          </a:p>
        </p:txBody>
      </p:sp>
      <p:sp>
        <p:nvSpPr>
          <p:cNvPr id="3" name="Rettangolo 2"/>
          <p:cNvSpPr/>
          <p:nvPr/>
        </p:nvSpPr>
        <p:spPr>
          <a:xfrm>
            <a:off x="381000" y="2286000"/>
            <a:ext cx="8458200" cy="2862322"/>
          </a:xfrm>
          <a:prstGeom prst="rect">
            <a:avLst/>
          </a:prstGeom>
        </p:spPr>
        <p:txBody>
          <a:bodyPr wrap="square">
            <a:spAutoFit/>
          </a:bodyPr>
          <a:lstStyle/>
          <a:p>
            <a:pPr algn="just"/>
            <a:r>
              <a:rPr lang="it-IT" sz="2000" dirty="0">
                <a:solidFill>
                  <a:srgbClr val="212529"/>
                </a:solidFill>
                <a:latin typeface="Roboto"/>
              </a:rPr>
              <a:t>Il </a:t>
            </a:r>
            <a:r>
              <a:rPr lang="it-IT" sz="2000" dirty="0" err="1">
                <a:solidFill>
                  <a:srgbClr val="212529"/>
                </a:solidFill>
                <a:latin typeface="Roboto"/>
              </a:rPr>
              <a:t>bioinformatico</a:t>
            </a:r>
            <a:r>
              <a:rPr lang="it-IT" sz="2000" dirty="0">
                <a:solidFill>
                  <a:srgbClr val="212529"/>
                </a:solidFill>
                <a:latin typeface="Roboto"/>
              </a:rPr>
              <a:t> gestisce ed elabora dati e processi biologici con l’ausilio dell’informatica. Generalmente lavora presso industrie farmaceutiche e chimiche, aziende che sviluppano software e banche dati a scopo scientifico, dipartimenti di ricerca e sviluppo. Per specializzarsi in questo ambito occorrono competenze di informatica applicata, biologia, biotecnologia, programmazione, ricerca e sviluppo, chimica biologica. Quindi il percorso di studi più adatto dovrà necessariamente includere materie di questo </a:t>
            </a:r>
            <a:r>
              <a:rPr lang="it-IT" sz="2000" dirty="0" smtClean="0">
                <a:solidFill>
                  <a:srgbClr val="212529"/>
                </a:solidFill>
                <a:latin typeface="Roboto"/>
              </a:rPr>
              <a:t>tipo (es. Diploma in Informatica e Laurea triennale in chimica/biologia).</a:t>
            </a:r>
            <a:endParaRPr lang="it-IT" sz="2000" dirty="0"/>
          </a:p>
        </p:txBody>
      </p:sp>
    </p:spTree>
    <p:extLst>
      <p:ext uri="{BB962C8B-B14F-4D97-AF65-F5344CB8AC3E}">
        <p14:creationId xmlns:p14="http://schemas.microsoft.com/office/powerpoint/2010/main" val="41929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28600" y="1752600"/>
            <a:ext cx="8458200" cy="4031873"/>
          </a:xfrm>
          <a:prstGeom prst="rect">
            <a:avLst/>
          </a:prstGeom>
        </p:spPr>
        <p:txBody>
          <a:bodyPr wrap="square">
            <a:spAutoFit/>
          </a:bodyPr>
          <a:lstStyle/>
          <a:p>
            <a:pPr algn="just"/>
            <a:r>
              <a:rPr lang="it-IT" sz="1600" dirty="0">
                <a:solidFill>
                  <a:srgbClr val="212529"/>
                </a:solidFill>
              </a:rPr>
              <a:t>In un interessante articolo pubblicato in una “rivista online per manager” l’autore ha provato a declinare il complesso e multi-sfaccettato rapporto tra green e digitale, sottolineando che:</a:t>
            </a:r>
          </a:p>
          <a:p>
            <a:pPr algn="just"/>
            <a:endParaRPr lang="it-IT" sz="1600" dirty="0">
              <a:solidFill>
                <a:srgbClr val="212529"/>
              </a:solidFill>
            </a:endParaRPr>
          </a:p>
          <a:p>
            <a:pPr algn="just"/>
            <a:r>
              <a:rPr lang="it-IT" sz="1600" dirty="0">
                <a:solidFill>
                  <a:srgbClr val="212529"/>
                </a:solidFill>
              </a:rPr>
              <a:t>“declinare gli impatti della trasformazione digitale sulla sostenibilità vuol dire quindi ragionare su due dimensioni: da una parte quella della tecnologia sostenibile, dall’altra quella della sostenibilità digitale. Nel primo caso, il più semplice e quello più spesso preso in considerazione, ci si riferisce al fatto che </a:t>
            </a:r>
            <a:r>
              <a:rPr lang="it-IT" sz="1600" dirty="0">
                <a:solidFill>
                  <a:srgbClr val="00B050"/>
                </a:solidFill>
              </a:rPr>
              <a:t>le tecnologie digitali debbano essere sostenibili</a:t>
            </a:r>
            <a:r>
              <a:rPr lang="it-IT" sz="1600" dirty="0">
                <a:solidFill>
                  <a:srgbClr val="212529"/>
                </a:solidFill>
              </a:rPr>
              <a:t>, </a:t>
            </a:r>
            <a:r>
              <a:rPr lang="it-IT" sz="1600" dirty="0">
                <a:solidFill>
                  <a:srgbClr val="00B050"/>
                </a:solidFill>
              </a:rPr>
              <a:t>ossia non produrre per prime danni all’ambiente</a:t>
            </a:r>
            <a:r>
              <a:rPr lang="it-IT" sz="1600" dirty="0">
                <a:solidFill>
                  <a:srgbClr val="212529"/>
                </a:solidFill>
              </a:rPr>
              <a:t> (è il caso, ad esempio, dei </a:t>
            </a:r>
            <a:r>
              <a:rPr lang="it-IT" sz="1600" b="1" dirty="0">
                <a:solidFill>
                  <a:srgbClr val="212529"/>
                </a:solidFill>
              </a:rPr>
              <a:t>green data center per il </a:t>
            </a:r>
            <a:r>
              <a:rPr lang="it-IT" sz="1600" b="1" dirty="0" err="1">
                <a:solidFill>
                  <a:srgbClr val="212529"/>
                </a:solidFill>
              </a:rPr>
              <a:t>cloud</a:t>
            </a:r>
            <a:r>
              <a:rPr lang="it-IT" sz="1600" b="1" dirty="0">
                <a:solidFill>
                  <a:srgbClr val="212529"/>
                </a:solidFill>
              </a:rPr>
              <a:t> </a:t>
            </a:r>
            <a:r>
              <a:rPr lang="it-IT" sz="1600" b="1" dirty="0" err="1">
                <a:solidFill>
                  <a:srgbClr val="212529"/>
                </a:solidFill>
              </a:rPr>
              <a:t>computing</a:t>
            </a:r>
            <a:r>
              <a:rPr lang="it-IT" sz="1600" dirty="0">
                <a:solidFill>
                  <a:srgbClr val="212529"/>
                </a:solidFill>
              </a:rPr>
              <a:t>, che hanno un impatto zero in termini di emissioni di Co2</a:t>
            </a:r>
            <a:r>
              <a:rPr lang="it-IT" sz="1600" dirty="0" smtClean="0">
                <a:solidFill>
                  <a:srgbClr val="212529"/>
                </a:solidFill>
              </a:rPr>
              <a:t>).</a:t>
            </a:r>
          </a:p>
          <a:p>
            <a:pPr algn="just"/>
            <a:r>
              <a:rPr lang="it-IT" sz="1600" dirty="0"/>
              <a:t>Ma la relazione tra sostenibilità e digitale non si esaurisce certo con questa dimensione.</a:t>
            </a:r>
          </a:p>
          <a:p>
            <a:pPr algn="just"/>
            <a:endParaRPr lang="it-IT" sz="1600" dirty="0"/>
          </a:p>
          <a:p>
            <a:pPr algn="just"/>
            <a:r>
              <a:rPr lang="it-IT" sz="1600" dirty="0"/>
              <a:t>È il secondo elemento, infatti, quello di maggiore interesse e potenzialità: sostenibilità digitale vuol dire infatti comprendere da una parte come le tecnologie possano diventare strumenti di sostenibilità, dall’altra come esse stesse ridefiniscano dinamicamente scenari, modelli e contesti economici, ambientali e sociali. In altri termini, il digitale non è soltanto strumento di sostenibilità. Ma interagisce con ambiente, economia e </a:t>
            </a:r>
            <a:r>
              <a:rPr lang="it-IT" sz="1600" dirty="0" smtClean="0"/>
              <a:t>società.</a:t>
            </a:r>
            <a:endParaRPr lang="it-IT" sz="1600" dirty="0"/>
          </a:p>
        </p:txBody>
      </p:sp>
      <p:sp>
        <p:nvSpPr>
          <p:cNvPr id="2" name="Rettangolo 1"/>
          <p:cNvSpPr/>
          <p:nvPr/>
        </p:nvSpPr>
        <p:spPr>
          <a:xfrm>
            <a:off x="1828800" y="1066800"/>
            <a:ext cx="5613716" cy="461665"/>
          </a:xfrm>
          <a:prstGeom prst="rect">
            <a:avLst/>
          </a:prstGeom>
        </p:spPr>
        <p:txBody>
          <a:bodyPr wrap="none">
            <a:spAutoFit/>
          </a:bodyPr>
          <a:lstStyle/>
          <a:p>
            <a:r>
              <a:rPr lang="it-IT" sz="2400" dirty="0">
                <a:solidFill>
                  <a:srgbClr val="00B050"/>
                </a:solidFill>
                <a:latin typeface="Arial Black" panose="020B0A04020102020204" pitchFamily="34" charset="0"/>
              </a:rPr>
              <a:t>Green &amp; digitale: quali rapporti?</a:t>
            </a:r>
          </a:p>
        </p:txBody>
      </p:sp>
    </p:spTree>
    <p:extLst>
      <p:ext uri="{BB962C8B-B14F-4D97-AF65-F5344CB8AC3E}">
        <p14:creationId xmlns:p14="http://schemas.microsoft.com/office/powerpoint/2010/main" val="3377622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2819400" y="838200"/>
            <a:ext cx="3563231" cy="9906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Competenze green</a:t>
            </a:r>
            <a:endParaRPr lang="it-IT" sz="5400" b="1" cap="none" spc="0" dirty="0">
              <a:ln>
                <a:solidFill>
                  <a:srgbClr val="00B050"/>
                </a:solidFill>
              </a:ln>
              <a:solidFill>
                <a:srgbClr val="00B050"/>
              </a:solidFill>
              <a:effectLst/>
            </a:endParaRPr>
          </a:p>
        </p:txBody>
      </p:sp>
      <p:sp>
        <p:nvSpPr>
          <p:cNvPr id="2" name="Rettangolo 1"/>
          <p:cNvSpPr/>
          <p:nvPr/>
        </p:nvSpPr>
        <p:spPr>
          <a:xfrm>
            <a:off x="3657600" y="2955398"/>
            <a:ext cx="4829616" cy="2759602"/>
          </a:xfrm>
          <a:prstGeom prst="rect">
            <a:avLst/>
          </a:prstGeom>
          <a:solidFill>
            <a:srgbClr val="FFFFCC"/>
          </a:solidFill>
        </p:spPr>
        <p:txBody>
          <a:bodyPr wrap="square">
            <a:spAutoFit/>
          </a:bodyPr>
          <a:lstStyle/>
          <a:p>
            <a:pPr algn="just">
              <a:lnSpc>
                <a:spcPct val="107000"/>
              </a:lnSpc>
              <a:spcAft>
                <a:spcPts val="800"/>
              </a:spcAft>
            </a:pPr>
            <a:r>
              <a:rPr lang="it-IT" dirty="0">
                <a:latin typeface="Calibri" panose="020F0502020204030204" pitchFamily="34" charset="0"/>
                <a:ea typeface="Calibri" panose="020F0502020204030204" pitchFamily="34" charset="0"/>
                <a:cs typeface="Times New Roman" panose="02020603050405020304" pitchFamily="18" charset="0"/>
              </a:rPr>
              <a:t>Il cambiamento che sta investendo il mercato </a:t>
            </a:r>
            <a:r>
              <a:rPr lang="it-IT" dirty="0" smtClean="0">
                <a:latin typeface="Calibri" panose="020F0502020204030204" pitchFamily="34" charset="0"/>
                <a:ea typeface="Calibri" panose="020F0502020204030204" pitchFamily="34" charset="0"/>
                <a:cs typeface="Times New Roman" panose="02020603050405020304" pitchFamily="18" charset="0"/>
              </a:rPr>
              <a:t>del </a:t>
            </a:r>
            <a:r>
              <a:rPr lang="it-IT" dirty="0">
                <a:latin typeface="Calibri" panose="020F0502020204030204" pitchFamily="34" charset="0"/>
                <a:ea typeface="Calibri" panose="020F0502020204030204" pitchFamily="34" charset="0"/>
                <a:cs typeface="Times New Roman" panose="02020603050405020304" pitchFamily="18" charset="0"/>
              </a:rPr>
              <a:t>lavoro non riguarda </a:t>
            </a:r>
            <a:r>
              <a:rPr lang="it-IT" dirty="0" smtClean="0">
                <a:latin typeface="Calibri" panose="020F0502020204030204" pitchFamily="34" charset="0"/>
                <a:ea typeface="Calibri" panose="020F0502020204030204" pitchFamily="34" charset="0"/>
                <a:cs typeface="Times New Roman" panose="02020603050405020304" pitchFamily="18" charset="0"/>
              </a:rPr>
              <a:t>solo </a:t>
            </a:r>
            <a:r>
              <a:rPr lang="it-IT" dirty="0">
                <a:latin typeface="Calibri" panose="020F0502020204030204" pitchFamily="34" charset="0"/>
                <a:ea typeface="Calibri" panose="020F0502020204030204" pitchFamily="34" charset="0"/>
                <a:cs typeface="Times New Roman" panose="02020603050405020304" pitchFamily="18" charset="0"/>
              </a:rPr>
              <a:t>la creazione o attivazione di nuovi Green Jobs, ma anche la </a:t>
            </a:r>
            <a:r>
              <a:rPr lang="it-IT" b="1" dirty="0">
                <a:latin typeface="Calibri" panose="020F0502020204030204" pitchFamily="34" charset="0"/>
                <a:ea typeface="Calibri" panose="020F0502020204030204" pitchFamily="34" charset="0"/>
                <a:cs typeface="Times New Roman" panose="02020603050405020304" pitchFamily="18" charset="0"/>
              </a:rPr>
              <a:t>richiesta</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a:latin typeface="Calibri" panose="020F0502020204030204" pitchFamily="34" charset="0"/>
                <a:ea typeface="Calibri" panose="020F0502020204030204" pitchFamily="34" charset="0"/>
                <a:cs typeface="Times New Roman" panose="02020603050405020304" pitchFamily="18" charset="0"/>
              </a:rPr>
              <a:t>di</a:t>
            </a:r>
            <a:r>
              <a:rPr lang="it-IT" dirty="0">
                <a:latin typeface="Calibri" panose="020F0502020204030204" pitchFamily="34" charset="0"/>
                <a:ea typeface="Calibri" panose="020F0502020204030204" pitchFamily="34" charset="0"/>
                <a:cs typeface="Times New Roman" panose="02020603050405020304" pitchFamily="18" charset="0"/>
              </a:rPr>
              <a:t> </a:t>
            </a:r>
            <a:r>
              <a:rPr lang="it-IT" b="1" dirty="0" smtClean="0">
                <a:latin typeface="Calibri" panose="020F0502020204030204" pitchFamily="34" charset="0"/>
                <a:ea typeface="Calibri" panose="020F0502020204030204" pitchFamily="34" charset="0"/>
                <a:cs typeface="Times New Roman" panose="02020603050405020304" pitchFamily="18" charset="0"/>
              </a:rPr>
              <a:t>nuove abilità </a:t>
            </a:r>
            <a:r>
              <a:rPr lang="it-IT" b="1" dirty="0">
                <a:latin typeface="Calibri" panose="020F0502020204030204" pitchFamily="34" charset="0"/>
                <a:ea typeface="Calibri" panose="020F0502020204030204" pitchFamily="34" charset="0"/>
                <a:cs typeface="Times New Roman" panose="02020603050405020304" pitchFamily="18" charset="0"/>
              </a:rPr>
              <a:t>che interessano tutte le figure professionali</a:t>
            </a:r>
            <a:r>
              <a:rPr lang="it-IT" dirty="0">
                <a:latin typeface="Calibri" panose="020F0502020204030204" pitchFamily="34" charset="0"/>
                <a:ea typeface="Calibri" panose="020F0502020204030204" pitchFamily="34" charset="0"/>
                <a:cs typeface="Times New Roman" panose="02020603050405020304" pitchFamily="18" charset="0"/>
              </a:rPr>
              <a:t>, alle quali viene chiesto un ampliamento delle competenze, modificando le abitudini, le routine di lavoro ma anche i comportamenti individuali in seno agli stessi processi produttivi</a:t>
            </a:r>
            <a:r>
              <a:rPr lang="it-IT" dirty="0" smtClean="0">
                <a:latin typeface="Calibri" panose="020F0502020204030204" pitchFamily="34" charset="0"/>
                <a:ea typeface="Calibri" panose="020F0502020204030204" pitchFamily="34" charset="0"/>
                <a:cs typeface="Times New Roman" panose="02020603050405020304" pitchFamily="18" charset="0"/>
              </a:rPr>
              <a:t>.</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p:cNvPicPr>
            <a:picLocks noChangeAspect="1"/>
          </p:cNvPicPr>
          <p:nvPr/>
        </p:nvPicPr>
        <p:blipFill>
          <a:blip r:embed="rId2"/>
          <a:stretch>
            <a:fillRect/>
          </a:stretch>
        </p:blipFill>
        <p:spPr>
          <a:xfrm>
            <a:off x="381000" y="3154099"/>
            <a:ext cx="2913092" cy="2362200"/>
          </a:xfrm>
          <a:prstGeom prst="rect">
            <a:avLst/>
          </a:prstGeom>
        </p:spPr>
      </p:pic>
      <p:sp>
        <p:nvSpPr>
          <p:cNvPr id="5" name="Rettangolo 4"/>
          <p:cNvSpPr/>
          <p:nvPr/>
        </p:nvSpPr>
        <p:spPr>
          <a:xfrm>
            <a:off x="2514600" y="2015153"/>
            <a:ext cx="4572000" cy="646331"/>
          </a:xfrm>
          <a:prstGeom prst="rect">
            <a:avLst/>
          </a:prstGeom>
        </p:spPr>
        <p:txBody>
          <a:bodyPr>
            <a:spAutoFit/>
          </a:bodyPr>
          <a:lstStyle/>
          <a:p>
            <a:pPr algn="ctr"/>
            <a:r>
              <a:rPr lang="it-IT" b="1" dirty="0" smtClean="0">
                <a:solidFill>
                  <a:srgbClr val="00B050"/>
                </a:solidFill>
              </a:rPr>
              <a:t>Attitudine </a:t>
            </a:r>
            <a:r>
              <a:rPr lang="it-IT" b="1" dirty="0">
                <a:solidFill>
                  <a:srgbClr val="00B050"/>
                </a:solidFill>
              </a:rPr>
              <a:t>al risparmio energetico e sensibilità alla riduzione dell’impatto ambientale </a:t>
            </a:r>
          </a:p>
        </p:txBody>
      </p:sp>
    </p:spTree>
    <p:extLst>
      <p:ext uri="{BB962C8B-B14F-4D97-AF65-F5344CB8AC3E}">
        <p14:creationId xmlns:p14="http://schemas.microsoft.com/office/powerpoint/2010/main" val="4260159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0" y="914400"/>
            <a:ext cx="3258431" cy="7620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000" b="1" cap="none" spc="0" dirty="0" smtClean="0">
                <a:ln>
                  <a:solidFill>
                    <a:srgbClr val="00B050"/>
                  </a:solidFill>
                </a:ln>
                <a:solidFill>
                  <a:srgbClr val="00B050"/>
                </a:solidFill>
                <a:effectLst/>
              </a:rPr>
              <a:t>Competenze green</a:t>
            </a:r>
            <a:endParaRPr lang="it-IT" sz="4000" b="1" cap="none" spc="0" dirty="0">
              <a:ln>
                <a:solidFill>
                  <a:srgbClr val="00B050"/>
                </a:solidFill>
              </a:ln>
              <a:solidFill>
                <a:srgbClr val="00B050"/>
              </a:solidFill>
              <a:effectLst/>
            </a:endParaRPr>
          </a:p>
        </p:txBody>
      </p:sp>
      <p:sp>
        <p:nvSpPr>
          <p:cNvPr id="6" name="CasellaDiTesto 5"/>
          <p:cNvSpPr txBox="1"/>
          <p:nvPr/>
        </p:nvSpPr>
        <p:spPr>
          <a:xfrm>
            <a:off x="76200" y="3124200"/>
            <a:ext cx="2604006" cy="1200329"/>
          </a:xfrm>
          <a:prstGeom prst="rect">
            <a:avLst/>
          </a:prstGeom>
          <a:solidFill>
            <a:srgbClr val="FFFFCC"/>
          </a:solidFill>
        </p:spPr>
        <p:txBody>
          <a:bodyPr wrap="square" rtlCol="0">
            <a:spAutoFit/>
          </a:bodyPr>
          <a:lstStyle/>
          <a:p>
            <a:pPr algn="ctr"/>
            <a:r>
              <a:rPr lang="it-IT" b="1" dirty="0" smtClean="0"/>
              <a:t>Competenze green richieste per livello di istruzione nel 2020</a:t>
            </a:r>
          </a:p>
          <a:p>
            <a:pPr algn="ctr"/>
            <a:r>
              <a:rPr lang="it-IT" dirty="0" smtClean="0"/>
              <a:t>(% sul totale entrate)</a:t>
            </a:r>
            <a:endParaRPr lang="it-IT" dirty="0"/>
          </a:p>
        </p:txBody>
      </p:sp>
      <p:pic>
        <p:nvPicPr>
          <p:cNvPr id="2" name="Immagine 1"/>
          <p:cNvPicPr>
            <a:picLocks noChangeAspect="1"/>
          </p:cNvPicPr>
          <p:nvPr/>
        </p:nvPicPr>
        <p:blipFill rotWithShape="1">
          <a:blip r:embed="rId2"/>
          <a:srcRect t="7273"/>
          <a:stretch/>
        </p:blipFill>
        <p:spPr>
          <a:xfrm>
            <a:off x="2819400" y="2133600"/>
            <a:ext cx="5943600" cy="3886200"/>
          </a:xfrm>
          <a:prstGeom prst="rect">
            <a:avLst/>
          </a:prstGeom>
        </p:spPr>
      </p:pic>
    </p:spTree>
    <p:extLst>
      <p:ext uri="{BB962C8B-B14F-4D97-AF65-F5344CB8AC3E}">
        <p14:creationId xmlns:p14="http://schemas.microsoft.com/office/powerpoint/2010/main" val="1758746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 y="1143000"/>
            <a:ext cx="3563231" cy="9906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Competenze green</a:t>
            </a:r>
            <a:endParaRPr lang="it-IT" sz="5400" b="1" cap="none" spc="0" dirty="0">
              <a:ln>
                <a:solidFill>
                  <a:srgbClr val="00B050"/>
                </a:solidFill>
              </a:ln>
              <a:solidFill>
                <a:srgbClr val="00B050"/>
              </a:solidFill>
              <a:effectLst/>
            </a:endParaRPr>
          </a:p>
        </p:txBody>
      </p:sp>
      <p:pic>
        <p:nvPicPr>
          <p:cNvPr id="3" name="Immagine 2"/>
          <p:cNvPicPr>
            <a:picLocks noChangeAspect="1"/>
          </p:cNvPicPr>
          <p:nvPr/>
        </p:nvPicPr>
        <p:blipFill rotWithShape="1">
          <a:blip r:embed="rId2"/>
          <a:srcRect t="6452"/>
          <a:stretch/>
        </p:blipFill>
        <p:spPr>
          <a:xfrm>
            <a:off x="4087666" y="1371600"/>
            <a:ext cx="5047369" cy="4648200"/>
          </a:xfrm>
          <a:prstGeom prst="rect">
            <a:avLst/>
          </a:prstGeom>
        </p:spPr>
      </p:pic>
      <p:sp>
        <p:nvSpPr>
          <p:cNvPr id="4" name="CasellaDiTesto 3"/>
          <p:cNvSpPr txBox="1"/>
          <p:nvPr/>
        </p:nvSpPr>
        <p:spPr>
          <a:xfrm>
            <a:off x="152400" y="2971800"/>
            <a:ext cx="3868031" cy="1754326"/>
          </a:xfrm>
          <a:prstGeom prst="rect">
            <a:avLst/>
          </a:prstGeom>
          <a:solidFill>
            <a:srgbClr val="FFFFCC"/>
          </a:solidFill>
        </p:spPr>
        <p:txBody>
          <a:bodyPr wrap="square" rtlCol="0">
            <a:spAutoFit/>
          </a:bodyPr>
          <a:lstStyle/>
          <a:p>
            <a:pPr algn="ctr"/>
            <a:r>
              <a:rPr lang="it-IT" dirty="0" smtClean="0"/>
              <a:t>Principali figure professionali *</a:t>
            </a:r>
          </a:p>
          <a:p>
            <a:pPr algn="ctr"/>
            <a:r>
              <a:rPr lang="it-IT" dirty="0" smtClean="0"/>
              <a:t>per grande gruppo</a:t>
            </a:r>
            <a:r>
              <a:rPr lang="it-IT" dirty="0"/>
              <a:t> </a:t>
            </a:r>
            <a:r>
              <a:rPr lang="it-IT" dirty="0" smtClean="0"/>
              <a:t>e per quota </a:t>
            </a:r>
            <a:r>
              <a:rPr lang="it-IT" b="1" dirty="0" smtClean="0"/>
              <a:t>% di richiesta dell’attitudine al risparmio energetico e sensibilità alla riduzione dell’impatto ambientale con grado elevato di importanza </a:t>
            </a:r>
            <a:r>
              <a:rPr lang="it-IT" dirty="0" smtClean="0"/>
              <a:t>nel 2020</a:t>
            </a:r>
            <a:endParaRPr lang="it-IT" dirty="0"/>
          </a:p>
        </p:txBody>
      </p:sp>
    </p:spTree>
    <p:extLst>
      <p:ext uri="{BB962C8B-B14F-4D97-AF65-F5344CB8AC3E}">
        <p14:creationId xmlns:p14="http://schemas.microsoft.com/office/powerpoint/2010/main" val="2032417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0" y="914400"/>
            <a:ext cx="3258431" cy="7620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000" b="1" cap="none" spc="0" dirty="0" smtClean="0">
                <a:ln>
                  <a:solidFill>
                    <a:srgbClr val="00B050"/>
                  </a:solidFill>
                </a:ln>
                <a:solidFill>
                  <a:srgbClr val="00B050"/>
                </a:solidFill>
                <a:effectLst/>
              </a:rPr>
              <a:t>Competenze green</a:t>
            </a:r>
            <a:endParaRPr lang="it-IT" sz="4000" b="1" cap="none" spc="0" dirty="0">
              <a:ln>
                <a:solidFill>
                  <a:srgbClr val="00B050"/>
                </a:solidFill>
              </a:ln>
              <a:solidFill>
                <a:srgbClr val="00B050"/>
              </a:solidFill>
              <a:effectLst/>
            </a:endParaRPr>
          </a:p>
        </p:txBody>
      </p:sp>
      <p:pic>
        <p:nvPicPr>
          <p:cNvPr id="2" name="Immagine 1"/>
          <p:cNvPicPr>
            <a:picLocks noChangeAspect="1"/>
          </p:cNvPicPr>
          <p:nvPr/>
        </p:nvPicPr>
        <p:blipFill rotWithShape="1">
          <a:blip r:embed="rId2"/>
          <a:srcRect t="9152"/>
          <a:stretch/>
        </p:blipFill>
        <p:spPr>
          <a:xfrm>
            <a:off x="0" y="1752600"/>
            <a:ext cx="5867400" cy="4267200"/>
          </a:xfrm>
          <a:prstGeom prst="rect">
            <a:avLst/>
          </a:prstGeom>
        </p:spPr>
      </p:pic>
      <p:sp>
        <p:nvSpPr>
          <p:cNvPr id="6" name="CasellaDiTesto 5"/>
          <p:cNvSpPr txBox="1"/>
          <p:nvPr/>
        </p:nvSpPr>
        <p:spPr>
          <a:xfrm>
            <a:off x="5791200" y="2816601"/>
            <a:ext cx="3258431" cy="2308324"/>
          </a:xfrm>
          <a:prstGeom prst="rect">
            <a:avLst/>
          </a:prstGeom>
          <a:solidFill>
            <a:srgbClr val="FFFFCC"/>
          </a:solidFill>
        </p:spPr>
        <p:txBody>
          <a:bodyPr wrap="square" rtlCol="0">
            <a:spAutoFit/>
          </a:bodyPr>
          <a:lstStyle/>
          <a:p>
            <a:pPr algn="ctr"/>
            <a:r>
              <a:rPr lang="it-IT" dirty="0" smtClean="0"/>
              <a:t>Le </a:t>
            </a:r>
            <a:r>
              <a:rPr lang="it-IT" b="1" dirty="0" smtClean="0"/>
              <a:t>prime 10 professioni </a:t>
            </a:r>
            <a:r>
              <a:rPr lang="it-IT" dirty="0" smtClean="0"/>
              <a:t>per quota % di attitudine al risparmio energetico e sensibilità alla riduzione dell’impatto ambientale richiesta con grado elevato di importanza nel 2020</a:t>
            </a:r>
          </a:p>
          <a:p>
            <a:pPr algn="ctr"/>
            <a:r>
              <a:rPr lang="it-IT" dirty="0" smtClean="0"/>
              <a:t>(% sul totale delle entrate della figura)</a:t>
            </a:r>
            <a:endParaRPr lang="it-IT" dirty="0"/>
          </a:p>
        </p:txBody>
      </p:sp>
    </p:spTree>
    <p:extLst>
      <p:ext uri="{BB962C8B-B14F-4D97-AF65-F5344CB8AC3E}">
        <p14:creationId xmlns:p14="http://schemas.microsoft.com/office/powerpoint/2010/main" val="4143995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3048000" y="914400"/>
            <a:ext cx="3258431" cy="762000"/>
          </a:xfrm>
          <a:prstGeom prst="rect">
            <a:avLst/>
          </a:prstGeom>
          <a:noFill/>
        </p:spPr>
        <p:txBody>
          <a:bodyPr wrap="none" lIns="91440" tIns="45720" rIns="91440" bIns="45720">
            <a:prstTxWarp prst="textDeflate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4000" b="1" cap="none" spc="0" dirty="0" smtClean="0">
                <a:ln>
                  <a:solidFill>
                    <a:srgbClr val="00B050"/>
                  </a:solidFill>
                </a:ln>
                <a:solidFill>
                  <a:srgbClr val="00B050"/>
                </a:solidFill>
                <a:effectLst/>
              </a:rPr>
              <a:t>Competenze green</a:t>
            </a:r>
            <a:endParaRPr lang="it-IT" sz="4000" b="1" cap="none" spc="0" dirty="0">
              <a:ln>
                <a:solidFill>
                  <a:srgbClr val="00B050"/>
                </a:solidFill>
              </a:ln>
              <a:solidFill>
                <a:srgbClr val="00B050"/>
              </a:solidFill>
              <a:effectLst/>
            </a:endParaRPr>
          </a:p>
        </p:txBody>
      </p:sp>
      <p:sp>
        <p:nvSpPr>
          <p:cNvPr id="6" name="CasellaDiTesto 5"/>
          <p:cNvSpPr txBox="1"/>
          <p:nvPr/>
        </p:nvSpPr>
        <p:spPr>
          <a:xfrm>
            <a:off x="76200" y="2209800"/>
            <a:ext cx="3258431" cy="3139321"/>
          </a:xfrm>
          <a:prstGeom prst="rect">
            <a:avLst/>
          </a:prstGeom>
          <a:solidFill>
            <a:srgbClr val="FFFFCC"/>
          </a:solidFill>
        </p:spPr>
        <p:txBody>
          <a:bodyPr wrap="square" rtlCol="0">
            <a:spAutoFit/>
          </a:bodyPr>
          <a:lstStyle/>
          <a:p>
            <a:pPr algn="ctr"/>
            <a:r>
              <a:rPr lang="it-IT" b="1" dirty="0" smtClean="0"/>
              <a:t>Le 10 professioni di più difficile reperimento </a:t>
            </a:r>
            <a:r>
              <a:rPr lang="it-IT" dirty="0" smtClean="0"/>
              <a:t>quando l’attitudine al risparmio energetico e la sensibilità alla riduzione dell’impatto ambientale sono maggiormente richieste con grado elevato di importanza nel 2020</a:t>
            </a:r>
          </a:p>
          <a:p>
            <a:pPr algn="ctr"/>
            <a:r>
              <a:rPr lang="it-IT" dirty="0" smtClean="0"/>
              <a:t>(% sul totale delle entrate per cui è richiesto elevato grado di importanza)</a:t>
            </a:r>
            <a:endParaRPr lang="it-IT" dirty="0"/>
          </a:p>
        </p:txBody>
      </p:sp>
      <p:pic>
        <p:nvPicPr>
          <p:cNvPr id="3" name="Immagine 2"/>
          <p:cNvPicPr>
            <a:picLocks noChangeAspect="1"/>
          </p:cNvPicPr>
          <p:nvPr/>
        </p:nvPicPr>
        <p:blipFill rotWithShape="1">
          <a:blip r:embed="rId2"/>
          <a:srcRect t="13928"/>
          <a:stretch/>
        </p:blipFill>
        <p:spPr>
          <a:xfrm>
            <a:off x="3334631" y="1828800"/>
            <a:ext cx="5656969" cy="4224161"/>
          </a:xfrm>
          <a:prstGeom prst="rect">
            <a:avLst/>
          </a:prstGeom>
        </p:spPr>
      </p:pic>
    </p:spTree>
    <p:extLst>
      <p:ext uri="{BB962C8B-B14F-4D97-AF65-F5344CB8AC3E}">
        <p14:creationId xmlns:p14="http://schemas.microsoft.com/office/powerpoint/2010/main" val="248103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p:cNvSpPr txBox="1"/>
          <p:nvPr/>
        </p:nvSpPr>
        <p:spPr>
          <a:xfrm>
            <a:off x="5081586" y="3295644"/>
            <a:ext cx="3202495" cy="948978"/>
          </a:xfrm>
          <a:prstGeom prst="rect">
            <a:avLst/>
          </a:prstGeom>
          <a:solidFill>
            <a:srgbClr val="FFFFCC"/>
          </a:solidFill>
        </p:spPr>
        <p:txBody>
          <a:bodyPr vert="horz" wrap="square" lIns="0" tIns="12700" rIns="0" bIns="0" rtlCol="0">
            <a:spAutoFit/>
          </a:bodyPr>
          <a:lstStyle/>
          <a:p>
            <a:pPr marL="1905" algn="ctr">
              <a:lnSpc>
                <a:spcPct val="100000"/>
              </a:lnSpc>
              <a:spcBef>
                <a:spcPts val="100"/>
              </a:spcBef>
            </a:pPr>
            <a:r>
              <a:rPr lang="it-IT" sz="2000" b="1" spc="-195" dirty="0" smtClean="0">
                <a:solidFill>
                  <a:schemeClr val="tx2"/>
                </a:solidFill>
                <a:latin typeface="Trebuchet MS"/>
                <a:cs typeface="Trebuchet MS"/>
              </a:rPr>
              <a:t>Domanda 2020 </a:t>
            </a:r>
          </a:p>
          <a:p>
            <a:pPr marL="1905" algn="ctr">
              <a:lnSpc>
                <a:spcPct val="100000"/>
              </a:lnSpc>
              <a:spcBef>
                <a:spcPts val="100"/>
              </a:spcBef>
            </a:pPr>
            <a:r>
              <a:rPr lang="it-IT" sz="2000" b="1" spc="-195" dirty="0" smtClean="0">
                <a:solidFill>
                  <a:schemeClr val="tx2"/>
                </a:solidFill>
                <a:latin typeface="Trebuchet MS"/>
                <a:cs typeface="Trebuchet MS"/>
              </a:rPr>
              <a:t>di </a:t>
            </a:r>
            <a:r>
              <a:rPr lang="it-IT" sz="2000" b="1" spc="-195" dirty="0" smtClean="0">
                <a:solidFill>
                  <a:srgbClr val="00B050"/>
                </a:solidFill>
                <a:latin typeface="Trebuchet MS"/>
                <a:cs typeface="Trebuchet MS"/>
              </a:rPr>
              <a:t>green </a:t>
            </a:r>
            <a:r>
              <a:rPr lang="it-IT" sz="2000" b="1" spc="-195" dirty="0" err="1" smtClean="0">
                <a:solidFill>
                  <a:srgbClr val="00B050"/>
                </a:solidFill>
                <a:latin typeface="Trebuchet MS"/>
                <a:cs typeface="Trebuchet MS"/>
              </a:rPr>
              <a:t>jobs</a:t>
            </a:r>
            <a:r>
              <a:rPr lang="it-IT" sz="2000" b="1" spc="-195" dirty="0" smtClean="0">
                <a:solidFill>
                  <a:srgbClr val="00B050"/>
                </a:solidFill>
                <a:latin typeface="Trebuchet MS"/>
                <a:cs typeface="Trebuchet MS"/>
              </a:rPr>
              <a:t> </a:t>
            </a:r>
            <a:r>
              <a:rPr lang="it-IT" sz="2000" b="1" spc="-195" dirty="0" smtClean="0">
                <a:solidFill>
                  <a:schemeClr val="tx2"/>
                </a:solidFill>
                <a:latin typeface="Trebuchet MS"/>
                <a:cs typeface="Trebuchet MS"/>
              </a:rPr>
              <a:t>e </a:t>
            </a:r>
            <a:r>
              <a:rPr lang="it-IT" sz="2000" b="1" spc="-195" dirty="0" smtClean="0">
                <a:solidFill>
                  <a:srgbClr val="00B050"/>
                </a:solidFill>
                <a:latin typeface="Trebuchet MS"/>
                <a:cs typeface="Trebuchet MS"/>
              </a:rPr>
              <a:t>competenze green </a:t>
            </a:r>
            <a:r>
              <a:rPr lang="it-IT" sz="2000" b="1" spc="-195" dirty="0" smtClean="0">
                <a:solidFill>
                  <a:schemeClr val="tx2"/>
                </a:solidFill>
                <a:latin typeface="Trebuchet MS"/>
                <a:cs typeface="Trebuchet MS"/>
              </a:rPr>
              <a:t>nelle imprese</a:t>
            </a:r>
          </a:p>
        </p:txBody>
      </p:sp>
      <p:pic>
        <p:nvPicPr>
          <p:cNvPr id="2" name="Immagine 1">
            <a:hlinkClick r:id="rId2"/>
          </p:cNvPr>
          <p:cNvPicPr>
            <a:picLocks noChangeAspect="1"/>
          </p:cNvPicPr>
          <p:nvPr/>
        </p:nvPicPr>
        <p:blipFill>
          <a:blip r:embed="rId3"/>
          <a:stretch>
            <a:fillRect/>
          </a:stretch>
        </p:blipFill>
        <p:spPr>
          <a:xfrm>
            <a:off x="1034693" y="2600979"/>
            <a:ext cx="2084167" cy="29393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CasellaDiTesto 3"/>
          <p:cNvSpPr txBox="1"/>
          <p:nvPr/>
        </p:nvSpPr>
        <p:spPr>
          <a:xfrm>
            <a:off x="5466450" y="5161818"/>
            <a:ext cx="2817631" cy="369332"/>
          </a:xfrm>
          <a:prstGeom prst="rect">
            <a:avLst/>
          </a:prstGeom>
          <a:noFill/>
        </p:spPr>
        <p:txBody>
          <a:bodyPr wrap="none" rtlCol="0">
            <a:spAutoFit/>
          </a:bodyPr>
          <a:lstStyle/>
          <a:p>
            <a:r>
              <a:rPr lang="it-IT" b="1" dirty="0" smtClean="0">
                <a:hlinkClick r:id="rId2"/>
              </a:rPr>
              <a:t>Link</a:t>
            </a:r>
            <a:r>
              <a:rPr lang="it-IT" b="1" dirty="0" smtClean="0"/>
              <a:t> </a:t>
            </a:r>
            <a:r>
              <a:rPr lang="it-IT" u="sng" dirty="0">
                <a:hlinkClick r:id="rId2"/>
              </a:rPr>
              <a:t>https://bit.ly/3gsBvKM</a:t>
            </a:r>
            <a:r>
              <a:rPr lang="it-IT" b="1" dirty="0" smtClean="0"/>
              <a:t> </a:t>
            </a:r>
            <a:endParaRPr lang="it-IT" b="1" dirty="0"/>
          </a:p>
        </p:txBody>
      </p:sp>
      <p:pic>
        <p:nvPicPr>
          <p:cNvPr id="5" name="Immagine 4"/>
          <p:cNvPicPr>
            <a:picLocks noChangeAspect="1"/>
          </p:cNvPicPr>
          <p:nvPr/>
        </p:nvPicPr>
        <p:blipFill>
          <a:blip r:embed="rId4"/>
          <a:stretch>
            <a:fillRect/>
          </a:stretch>
        </p:blipFill>
        <p:spPr>
          <a:xfrm>
            <a:off x="1834242" y="970686"/>
            <a:ext cx="5578757" cy="1407762"/>
          </a:xfrm>
          <a:prstGeom prst="rect">
            <a:avLst/>
          </a:prstGeom>
        </p:spPr>
      </p:pic>
      <p:sp>
        <p:nvSpPr>
          <p:cNvPr id="7" name="Ovale 6"/>
          <p:cNvSpPr/>
          <p:nvPr/>
        </p:nvSpPr>
        <p:spPr>
          <a:xfrm>
            <a:off x="4038601" y="1888718"/>
            <a:ext cx="554764" cy="39728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8" name="Connettore 2 7"/>
          <p:cNvCxnSpPr/>
          <p:nvPr/>
        </p:nvCxnSpPr>
        <p:spPr>
          <a:xfrm flipH="1">
            <a:off x="3352800" y="2285999"/>
            <a:ext cx="963184" cy="1389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4" idx="1"/>
          </p:cNvCxnSpPr>
          <p:nvPr/>
        </p:nvCxnSpPr>
        <p:spPr>
          <a:xfrm flipH="1" flipV="1">
            <a:off x="3457126" y="4702052"/>
            <a:ext cx="2009324" cy="644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366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52710" y="4270148"/>
            <a:ext cx="8458200" cy="341632"/>
          </a:xfrm>
          <a:prstGeom prst="rect">
            <a:avLst/>
          </a:prstGeom>
        </p:spPr>
        <p:txBody>
          <a:bodyPr wrap="square">
            <a:spAutoFit/>
          </a:bodyPr>
          <a:lstStyle/>
          <a:p>
            <a:pPr lvl="0" algn="ctr" defTabSz="1778000">
              <a:lnSpc>
                <a:spcPct val="90000"/>
              </a:lnSpc>
              <a:spcAft>
                <a:spcPct val="35000"/>
              </a:spcAft>
              <a:defRPr/>
            </a:pPr>
            <a:r>
              <a:rPr lang="it-IT" b="1" i="1" dirty="0" smtClean="0">
                <a:solidFill>
                  <a:srgbClr val="C00000"/>
                </a:solidFill>
                <a:latin typeface="Calibri" panose="020F0502020204030204" pitchFamily="34" charset="0"/>
                <a:ea typeface="Tahoma" pitchFamily="34" charset="0"/>
                <a:cs typeface="Tahoma" pitchFamily="34" charset="0"/>
              </a:rPr>
              <a:t>Grazie per l’attenzione</a:t>
            </a:r>
            <a:endParaRPr lang="it-IT" b="1" dirty="0">
              <a:solidFill>
                <a:srgbClr val="808080">
                  <a:lumMod val="25000"/>
                </a:srgbClr>
              </a:solidFill>
              <a:latin typeface="Calibri" panose="020F0502020204030204" pitchFamily="34" charset="0"/>
              <a:ea typeface="Tahoma" pitchFamily="34" charset="0"/>
              <a:cs typeface="Tahoma" pitchFamily="34" charset="0"/>
            </a:endParaRPr>
          </a:p>
        </p:txBody>
      </p:sp>
      <p:pic>
        <p:nvPicPr>
          <p:cNvPr id="8" name="Immagine 7"/>
          <p:cNvPicPr>
            <a:picLocks noChangeAspect="1"/>
          </p:cNvPicPr>
          <p:nvPr/>
        </p:nvPicPr>
        <p:blipFill>
          <a:blip r:embed="rId2"/>
          <a:stretch>
            <a:fillRect/>
          </a:stretch>
        </p:blipFill>
        <p:spPr>
          <a:xfrm>
            <a:off x="3074862" y="1719404"/>
            <a:ext cx="2848051" cy="1342284"/>
          </a:xfrm>
          <a:prstGeom prst="rect">
            <a:avLst/>
          </a:prstGeom>
        </p:spPr>
      </p:pic>
      <p:pic>
        <p:nvPicPr>
          <p:cNvPr id="9" name="Picture 2" descr="C:\Users\casagrande\Desktop\ue-fse-investiam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017" y="1112244"/>
            <a:ext cx="1529579" cy="365637"/>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4"/>
          <a:stretch>
            <a:fillRect/>
          </a:stretch>
        </p:blipFill>
        <p:spPr>
          <a:xfrm>
            <a:off x="4038600" y="1124339"/>
            <a:ext cx="920576" cy="377985"/>
          </a:xfrm>
          <a:prstGeom prst="rect">
            <a:avLst/>
          </a:prstGeom>
        </p:spPr>
      </p:pic>
      <p:pic>
        <p:nvPicPr>
          <p:cNvPr id="11" name="Immagine 10"/>
          <p:cNvPicPr>
            <a:picLocks noChangeAspect="1"/>
          </p:cNvPicPr>
          <p:nvPr/>
        </p:nvPicPr>
        <p:blipFill>
          <a:blip r:embed="rId5"/>
          <a:stretch>
            <a:fillRect/>
          </a:stretch>
        </p:blipFill>
        <p:spPr>
          <a:xfrm>
            <a:off x="6519776" y="1099896"/>
            <a:ext cx="1005927" cy="377985"/>
          </a:xfrm>
          <a:prstGeom prst="rect">
            <a:avLst/>
          </a:prstGeom>
        </p:spPr>
      </p:pic>
      <p:sp>
        <p:nvSpPr>
          <p:cNvPr id="12" name="Rettangolo 11"/>
          <p:cNvSpPr/>
          <p:nvPr/>
        </p:nvSpPr>
        <p:spPr>
          <a:xfrm>
            <a:off x="2340880" y="3245757"/>
            <a:ext cx="4681859" cy="830997"/>
          </a:xfrm>
          <a:prstGeom prst="rect">
            <a:avLst/>
          </a:prstGeom>
        </p:spPr>
        <p:txBody>
          <a:bodyPr wrap="none">
            <a:spAutoFit/>
          </a:bodyPr>
          <a:lstStyle/>
          <a:p>
            <a:r>
              <a:rPr lang="it-IT" sz="2400" b="1" dirty="0">
                <a:hlinkClick r:id="rId6"/>
              </a:rPr>
              <a:t>https://excelsior.unioncamere.net</a:t>
            </a:r>
            <a:r>
              <a:rPr lang="it-IT" sz="2400" b="1" dirty="0" smtClean="0">
                <a:hlinkClick r:id="rId6"/>
              </a:rPr>
              <a:t>/</a:t>
            </a:r>
            <a:endParaRPr lang="it-IT" sz="2400" b="1" dirty="0" smtClean="0"/>
          </a:p>
          <a:p>
            <a:endParaRPr lang="it-IT" sz="2400" b="1" dirty="0"/>
          </a:p>
        </p:txBody>
      </p:sp>
      <p:sp>
        <p:nvSpPr>
          <p:cNvPr id="13" name="Sottotitolo 2"/>
          <p:cNvSpPr>
            <a:spLocks noGrp="1"/>
          </p:cNvSpPr>
          <p:nvPr>
            <p:ph type="subTitle" idx="1"/>
          </p:nvPr>
        </p:nvSpPr>
        <p:spPr>
          <a:xfrm>
            <a:off x="1252809" y="5029200"/>
            <a:ext cx="6858000" cy="553998"/>
          </a:xfrm>
        </p:spPr>
        <p:txBody>
          <a:bodyPr/>
          <a:lstStyle/>
          <a:p>
            <a:r>
              <a:rPr lang="it-IT" sz="1800" dirty="0" smtClean="0">
                <a:solidFill>
                  <a:schemeClr val="tx2"/>
                </a:solidFill>
              </a:rPr>
              <a:t>Antonini Raffaella</a:t>
            </a:r>
          </a:p>
          <a:p>
            <a:r>
              <a:rPr lang="it-IT" sz="1800" dirty="0" smtClean="0">
                <a:solidFill>
                  <a:schemeClr val="tx2"/>
                </a:solidFill>
              </a:rPr>
              <a:t>orientamento@lg.camcom.it</a:t>
            </a:r>
            <a:endParaRPr lang="it-IT" sz="1800" dirty="0" smtClean="0">
              <a:solidFill>
                <a:schemeClr val="tx2"/>
              </a:solidFill>
            </a:endParaRPr>
          </a:p>
        </p:txBody>
      </p:sp>
    </p:spTree>
    <p:extLst>
      <p:ext uri="{BB962C8B-B14F-4D97-AF65-F5344CB8AC3E}">
        <p14:creationId xmlns:p14="http://schemas.microsoft.com/office/powerpoint/2010/main" val="3147267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252810" y="4366180"/>
            <a:ext cx="6858000" cy="1107996"/>
          </a:xfrm>
        </p:spPr>
        <p:txBody>
          <a:bodyPr/>
          <a:lstStyle/>
          <a:p>
            <a:r>
              <a:rPr lang="it-IT" sz="1800" dirty="0">
                <a:solidFill>
                  <a:schemeClr val="tx2"/>
                </a:solidFill>
              </a:rPr>
              <a:t>A vent’anni dalla </a:t>
            </a:r>
            <a:r>
              <a:rPr lang="it-IT" sz="1800" dirty="0" smtClean="0">
                <a:solidFill>
                  <a:schemeClr val="tx2"/>
                </a:solidFill>
              </a:rPr>
              <a:t>nascita </a:t>
            </a:r>
            <a:r>
              <a:rPr lang="it-IT" sz="1800" dirty="0">
                <a:solidFill>
                  <a:schemeClr val="tx2"/>
                </a:solidFill>
              </a:rPr>
              <a:t>il Sistema informativo Excelsior si conferma una delle fonti più utilizzate per</a:t>
            </a:r>
          </a:p>
          <a:p>
            <a:r>
              <a:rPr lang="it-IT" sz="1800" dirty="0">
                <a:solidFill>
                  <a:schemeClr val="tx2"/>
                </a:solidFill>
              </a:rPr>
              <a:t>seguire le dinamiche quali-quantitative della domanda di lavoro. </a:t>
            </a:r>
          </a:p>
        </p:txBody>
      </p:sp>
      <p:sp>
        <p:nvSpPr>
          <p:cNvPr id="6" name="Rettangolo 5"/>
          <p:cNvSpPr/>
          <p:nvPr/>
        </p:nvSpPr>
        <p:spPr>
          <a:xfrm>
            <a:off x="452710" y="3245344"/>
            <a:ext cx="8458200" cy="1186479"/>
          </a:xfrm>
          <a:prstGeom prst="rect">
            <a:avLst/>
          </a:prstGeom>
        </p:spPr>
        <p:txBody>
          <a:bodyPr wrap="square">
            <a:spAutoFit/>
          </a:bodyPr>
          <a:lstStyle/>
          <a:p>
            <a:pPr lvl="0" algn="ctr" defTabSz="1778000">
              <a:lnSpc>
                <a:spcPct val="90000"/>
              </a:lnSpc>
              <a:spcAft>
                <a:spcPct val="35000"/>
              </a:spcAft>
              <a:defRPr/>
            </a:pPr>
            <a:r>
              <a:rPr lang="it-IT" b="1" i="1" dirty="0">
                <a:solidFill>
                  <a:srgbClr val="C00000"/>
                </a:solidFill>
                <a:latin typeface="Calibri" panose="020F0502020204030204" pitchFamily="34" charset="0"/>
                <a:ea typeface="Tahoma" pitchFamily="34" charset="0"/>
                <a:cs typeface="Tahoma" pitchFamily="34" charset="0"/>
              </a:rPr>
              <a:t>Excelsior </a:t>
            </a:r>
            <a:r>
              <a:rPr lang="it-IT" dirty="0">
                <a:latin typeface="Calibri" panose="020F0502020204030204" pitchFamily="34" charset="0"/>
                <a:ea typeface="Tahoma" pitchFamily="34" charset="0"/>
                <a:cs typeface="Tahoma" pitchFamily="34" charset="0"/>
              </a:rPr>
              <a:t>è </a:t>
            </a:r>
            <a:r>
              <a:rPr lang="it-IT" dirty="0" smtClean="0">
                <a:latin typeface="Calibri" panose="020F0502020204030204" pitchFamily="34" charset="0"/>
                <a:ea typeface="Tahoma" pitchFamily="34" charset="0"/>
                <a:cs typeface="Tahoma" pitchFamily="34" charset="0"/>
              </a:rPr>
              <a:t>un’indagine </a:t>
            </a:r>
            <a:r>
              <a:rPr lang="it-IT" dirty="0">
                <a:latin typeface="Calibri" panose="020F0502020204030204" pitchFamily="34" charset="0"/>
              </a:rPr>
              <a:t>realizzata da </a:t>
            </a:r>
            <a:r>
              <a:rPr lang="it-IT" b="1" dirty="0">
                <a:solidFill>
                  <a:srgbClr val="C00000"/>
                </a:solidFill>
                <a:latin typeface="Calibri" panose="020F0502020204030204" pitchFamily="34" charset="0"/>
              </a:rPr>
              <a:t>Unioncamere e </a:t>
            </a:r>
            <a:r>
              <a:rPr lang="it-IT" b="1" dirty="0" smtClean="0">
                <a:solidFill>
                  <a:srgbClr val="C00000"/>
                </a:solidFill>
                <a:latin typeface="Calibri" panose="020F0502020204030204" pitchFamily="34" charset="0"/>
              </a:rPr>
              <a:t>ANPAL </a:t>
            </a:r>
            <a:r>
              <a:rPr lang="it-IT" dirty="0" smtClean="0">
                <a:latin typeface="Calibri" panose="020F0502020204030204" pitchFamily="34" charset="0"/>
              </a:rPr>
              <a:t>a cui collaborano anche le singole Camere di Commercio.</a:t>
            </a:r>
          </a:p>
          <a:p>
            <a:pPr lvl="0" algn="ctr" defTabSz="1778000">
              <a:lnSpc>
                <a:spcPct val="90000"/>
              </a:lnSpc>
              <a:spcAft>
                <a:spcPct val="35000"/>
              </a:spcAft>
              <a:defRPr/>
            </a:pPr>
            <a:r>
              <a:rPr lang="it-IT" dirty="0" smtClean="0">
                <a:solidFill>
                  <a:srgbClr val="808080">
                    <a:lumMod val="25000"/>
                  </a:srgbClr>
                </a:solidFill>
                <a:latin typeface="Calibri" panose="020F0502020204030204" pitchFamily="34" charset="0"/>
              </a:rPr>
              <a:t>Fornisce informazioni sulle </a:t>
            </a:r>
            <a:r>
              <a:rPr lang="it-IT" b="1" dirty="0">
                <a:solidFill>
                  <a:srgbClr val="808080">
                    <a:lumMod val="25000"/>
                  </a:srgbClr>
                </a:solidFill>
                <a:latin typeface="Calibri" panose="020F0502020204030204" pitchFamily="34" charset="0"/>
              </a:rPr>
              <a:t>previsioni di assunzione </a:t>
            </a:r>
            <a:r>
              <a:rPr lang="it-IT" dirty="0">
                <a:solidFill>
                  <a:srgbClr val="808080">
                    <a:lumMod val="25000"/>
                  </a:srgbClr>
                </a:solidFill>
                <a:latin typeface="Calibri" panose="020F0502020204030204" pitchFamily="34" charset="0"/>
              </a:rPr>
              <a:t>e </a:t>
            </a:r>
            <a:r>
              <a:rPr lang="it-IT" b="1" dirty="0">
                <a:solidFill>
                  <a:srgbClr val="808080">
                    <a:lumMod val="25000"/>
                  </a:srgbClr>
                </a:solidFill>
                <a:latin typeface="Calibri" panose="020F0502020204030204" pitchFamily="34" charset="0"/>
              </a:rPr>
              <a:t>analizza i fabbisogni formativi e professionali </a:t>
            </a:r>
            <a:r>
              <a:rPr lang="it-IT" dirty="0">
                <a:solidFill>
                  <a:srgbClr val="808080">
                    <a:lumMod val="25000"/>
                  </a:srgbClr>
                </a:solidFill>
                <a:latin typeface="Calibri" panose="020F0502020204030204" pitchFamily="34" charset="0"/>
              </a:rPr>
              <a:t>delle </a:t>
            </a:r>
            <a:r>
              <a:rPr lang="it-IT" b="1" dirty="0">
                <a:latin typeface="Calibri" panose="020F0502020204030204" pitchFamily="34" charset="0"/>
              </a:rPr>
              <a:t>imprese </a:t>
            </a:r>
            <a:r>
              <a:rPr lang="it-IT" b="1" dirty="0" smtClean="0">
                <a:latin typeface="Calibri" panose="020F0502020204030204" pitchFamily="34" charset="0"/>
              </a:rPr>
              <a:t>dell’industria </a:t>
            </a:r>
            <a:r>
              <a:rPr lang="it-IT" b="1" dirty="0">
                <a:latin typeface="Calibri" panose="020F0502020204030204" pitchFamily="34" charset="0"/>
              </a:rPr>
              <a:t>e dei servizi </a:t>
            </a:r>
            <a:r>
              <a:rPr lang="it-IT" dirty="0">
                <a:latin typeface="Calibri" panose="020F0502020204030204" pitchFamily="34" charset="0"/>
              </a:rPr>
              <a:t>con dipendenti.</a:t>
            </a:r>
            <a:endParaRPr lang="it-IT" b="1" dirty="0">
              <a:solidFill>
                <a:srgbClr val="808080">
                  <a:lumMod val="25000"/>
                </a:srgbClr>
              </a:solidFill>
              <a:latin typeface="Calibri" panose="020F0502020204030204" pitchFamily="34" charset="0"/>
              <a:ea typeface="Tahoma" pitchFamily="34" charset="0"/>
              <a:cs typeface="Tahoma" pitchFamily="34" charset="0"/>
            </a:endParaRPr>
          </a:p>
        </p:txBody>
      </p:sp>
      <p:pic>
        <p:nvPicPr>
          <p:cNvPr id="8" name="Immagine 7"/>
          <p:cNvPicPr>
            <a:picLocks noChangeAspect="1"/>
          </p:cNvPicPr>
          <p:nvPr/>
        </p:nvPicPr>
        <p:blipFill>
          <a:blip r:embed="rId2"/>
          <a:stretch>
            <a:fillRect/>
          </a:stretch>
        </p:blipFill>
        <p:spPr>
          <a:xfrm>
            <a:off x="3074862" y="1719404"/>
            <a:ext cx="2848051" cy="1342284"/>
          </a:xfrm>
          <a:prstGeom prst="rect">
            <a:avLst/>
          </a:prstGeom>
        </p:spPr>
      </p:pic>
      <p:pic>
        <p:nvPicPr>
          <p:cNvPr id="9" name="Picture 2" descr="C:\Users\casagrande\Desktop\ue-fse-investiamo[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017" y="1112244"/>
            <a:ext cx="1529579" cy="365637"/>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p:cNvPicPr>
            <a:picLocks noChangeAspect="1"/>
          </p:cNvPicPr>
          <p:nvPr/>
        </p:nvPicPr>
        <p:blipFill>
          <a:blip r:embed="rId4"/>
          <a:stretch>
            <a:fillRect/>
          </a:stretch>
        </p:blipFill>
        <p:spPr>
          <a:xfrm>
            <a:off x="4038600" y="1124339"/>
            <a:ext cx="920576" cy="377985"/>
          </a:xfrm>
          <a:prstGeom prst="rect">
            <a:avLst/>
          </a:prstGeom>
        </p:spPr>
      </p:pic>
      <p:pic>
        <p:nvPicPr>
          <p:cNvPr id="11" name="Immagine 10"/>
          <p:cNvPicPr>
            <a:picLocks noChangeAspect="1"/>
          </p:cNvPicPr>
          <p:nvPr/>
        </p:nvPicPr>
        <p:blipFill>
          <a:blip r:embed="rId5"/>
          <a:stretch>
            <a:fillRect/>
          </a:stretch>
        </p:blipFill>
        <p:spPr>
          <a:xfrm>
            <a:off x="6519776" y="1099896"/>
            <a:ext cx="1005927" cy="377985"/>
          </a:xfrm>
          <a:prstGeom prst="rect">
            <a:avLst/>
          </a:prstGeom>
        </p:spPr>
      </p:pic>
      <p:sp>
        <p:nvSpPr>
          <p:cNvPr id="12" name="Rettangolo 11"/>
          <p:cNvSpPr/>
          <p:nvPr/>
        </p:nvSpPr>
        <p:spPr>
          <a:xfrm>
            <a:off x="2438400" y="5468962"/>
            <a:ext cx="4681859" cy="461665"/>
          </a:xfrm>
          <a:prstGeom prst="rect">
            <a:avLst/>
          </a:prstGeom>
        </p:spPr>
        <p:txBody>
          <a:bodyPr wrap="none">
            <a:spAutoFit/>
          </a:bodyPr>
          <a:lstStyle/>
          <a:p>
            <a:r>
              <a:rPr lang="it-IT" sz="2400" b="1" dirty="0">
                <a:hlinkClick r:id="rId6"/>
              </a:rPr>
              <a:t>https://excelsior.unioncamere.net</a:t>
            </a:r>
            <a:r>
              <a:rPr lang="it-IT" sz="2400" b="1" dirty="0" smtClean="0">
                <a:hlinkClick r:id="rId6"/>
              </a:rPr>
              <a:t>/</a:t>
            </a:r>
            <a:endParaRPr lang="it-IT" sz="2400" b="1" dirty="0" smtClean="0"/>
          </a:p>
        </p:txBody>
      </p:sp>
    </p:spTree>
    <p:extLst>
      <p:ext uri="{BB962C8B-B14F-4D97-AF65-F5344CB8AC3E}">
        <p14:creationId xmlns:p14="http://schemas.microsoft.com/office/powerpoint/2010/main" val="2810859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1676400" y="2232211"/>
            <a:ext cx="5767316" cy="1950889"/>
          </a:xfrm>
          <a:prstGeom prst="rect">
            <a:avLst/>
          </a:prstGeom>
        </p:spPr>
      </p:pic>
      <p:sp>
        <p:nvSpPr>
          <p:cNvPr id="4" name="Rettangolo 3"/>
          <p:cNvSpPr/>
          <p:nvPr/>
        </p:nvSpPr>
        <p:spPr>
          <a:xfrm>
            <a:off x="304800" y="986617"/>
            <a:ext cx="8229600" cy="1014380"/>
          </a:xfrm>
          <a:prstGeom prst="rect">
            <a:avLst/>
          </a:prstGeom>
          <a:solidFill>
            <a:srgbClr val="FFFFCC"/>
          </a:solidFill>
        </p:spPr>
        <p:txBody>
          <a:bodyPr wrap="square">
            <a:spAutoFit/>
          </a:bodyPr>
          <a:lstStyle/>
          <a:p>
            <a:pPr algn="ctr">
              <a:lnSpc>
                <a:spcPct val="107000"/>
              </a:lnSpc>
              <a:spcAft>
                <a:spcPts val="800"/>
              </a:spcAft>
            </a:pPr>
            <a:r>
              <a:rPr lang="it-IT" sz="1400" dirty="0">
                <a:latin typeface="Calibri" panose="020F0502020204030204" pitchFamily="34" charset="0"/>
                <a:ea typeface="Calibri" panose="020F0502020204030204" pitchFamily="34" charset="0"/>
                <a:cs typeface="Times New Roman" panose="02020603050405020304" pitchFamily="18" charset="0"/>
              </a:rPr>
              <a:t>A settembre 2020 la Commissione Europea ha pubblicato le linee guida entro cui dovranno muoversi gli Stati membri nella stesura dei piani nazionali all’interno del programma </a:t>
            </a:r>
            <a:r>
              <a:rPr lang="it-IT" sz="1400" b="1" i="1" dirty="0" err="1">
                <a:latin typeface="Calibri" panose="020F0502020204030204" pitchFamily="34" charset="0"/>
                <a:ea typeface="Calibri" panose="020F0502020204030204" pitchFamily="34" charset="0"/>
                <a:cs typeface="Times New Roman" panose="02020603050405020304" pitchFamily="18" charset="0"/>
              </a:rPr>
              <a:t>Next</a:t>
            </a:r>
            <a:r>
              <a:rPr lang="it-IT" sz="1400" b="1" i="1" dirty="0">
                <a:latin typeface="Calibri" panose="020F0502020204030204" pitchFamily="34" charset="0"/>
                <a:ea typeface="Calibri" panose="020F0502020204030204" pitchFamily="34" charset="0"/>
                <a:cs typeface="Times New Roman" panose="02020603050405020304" pitchFamily="18" charset="0"/>
              </a:rPr>
              <a:t> Generation EU</a:t>
            </a:r>
            <a:r>
              <a:rPr lang="it-IT" sz="1400" dirty="0">
                <a:latin typeface="Calibri" panose="020F0502020204030204" pitchFamily="34" charset="0"/>
                <a:ea typeface="Calibri" panose="020F0502020204030204" pitchFamily="34" charset="0"/>
                <a:cs typeface="Times New Roman" panose="02020603050405020304" pitchFamily="18" charset="0"/>
              </a:rPr>
              <a:t>: almeno il 37% dei fondi dovrà essere destinato alla transizione verde, in linea con quanto stabilito dal </a:t>
            </a:r>
            <a:r>
              <a:rPr lang="it-IT" sz="1400" i="1" dirty="0">
                <a:latin typeface="Calibri" panose="020F0502020204030204" pitchFamily="34" charset="0"/>
                <a:ea typeface="Calibri" panose="020F0502020204030204" pitchFamily="34" charset="0"/>
                <a:cs typeface="Times New Roman" panose="02020603050405020304" pitchFamily="18" charset="0"/>
              </a:rPr>
              <a:t>Green Deal </a:t>
            </a:r>
            <a:r>
              <a:rPr lang="it-IT" sz="1400" dirty="0">
                <a:latin typeface="Calibri" panose="020F0502020204030204" pitchFamily="34" charset="0"/>
                <a:ea typeface="Calibri" panose="020F0502020204030204" pitchFamily="34" charset="0"/>
                <a:cs typeface="Times New Roman" panose="02020603050405020304" pitchFamily="18" charset="0"/>
              </a:rPr>
              <a:t>Europeo e con l’obiettivo di ridurre le emissioni del 55% entro il 2030, e non meno del 20% alla transizione digitale.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685800" y="4392820"/>
            <a:ext cx="7239000" cy="1569660"/>
          </a:xfrm>
          <a:prstGeom prst="rect">
            <a:avLst/>
          </a:prstGeom>
        </p:spPr>
        <p:txBody>
          <a:bodyPr wrap="square">
            <a:spAutoFit/>
          </a:bodyPr>
          <a:lstStyle/>
          <a:p>
            <a:pPr algn="ctr"/>
            <a:r>
              <a:rPr lang="it-IT" sz="1600" dirty="0"/>
              <a:t>Da un lato, si apriranno </a:t>
            </a:r>
            <a:r>
              <a:rPr lang="it-IT" sz="1600" b="1" dirty="0"/>
              <a:t>nuove opportunità</a:t>
            </a:r>
            <a:r>
              <a:rPr lang="it-IT" sz="1600" dirty="0"/>
              <a:t> per i settori emergenti che si occupano di </a:t>
            </a:r>
            <a:r>
              <a:rPr lang="it-IT" sz="1600" b="1" dirty="0">
                <a:solidFill>
                  <a:srgbClr val="00B050"/>
                </a:solidFill>
              </a:rPr>
              <a:t>produzione di tecnologie rinnovabili e di prodotti e servizi sostenibili</a:t>
            </a:r>
            <a:r>
              <a:rPr lang="it-IT" sz="1600" dirty="0"/>
              <a:t>, che potranno esprimere un fabbisogno di Green Jobs.</a:t>
            </a:r>
          </a:p>
          <a:p>
            <a:pPr algn="ctr"/>
            <a:r>
              <a:rPr lang="it-IT" sz="1600" dirty="0"/>
              <a:t>Dall’altro, i comparti produttivi responsabili del rilascio della maggior parte delle emissioni e dello sfruttamento della maggior parte delle risorse naturali rischiano di liberare parte della forza lavoro in essi impiegata.</a:t>
            </a:r>
          </a:p>
        </p:txBody>
      </p:sp>
    </p:spTree>
    <p:extLst>
      <p:ext uri="{BB962C8B-B14F-4D97-AF65-F5344CB8AC3E}">
        <p14:creationId xmlns:p14="http://schemas.microsoft.com/office/powerpoint/2010/main" val="412416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05000" y="1490607"/>
            <a:ext cx="5143500" cy="1924886"/>
          </a:xfrm>
          <a:prstGeom prst="rect">
            <a:avLst/>
          </a:prstGeom>
        </p:spPr>
        <p:txBody>
          <a:bodyPr wrap="square">
            <a:spAutoFit/>
          </a:bodyPr>
          <a:lstStyle/>
          <a:p>
            <a:pPr algn="ctr">
              <a:lnSpc>
                <a:spcPct val="107000"/>
              </a:lnSpc>
              <a:spcAft>
                <a:spcPts val="800"/>
              </a:spcAft>
            </a:pPr>
            <a:r>
              <a:rPr lang="it-IT" sz="1600" dirty="0" smtClean="0">
                <a:latin typeface="Calibri" panose="020F0502020204030204" pitchFamily="34" charset="0"/>
                <a:ea typeface="Calibri" panose="020F0502020204030204" pitchFamily="34" charset="0"/>
                <a:cs typeface="Times New Roman" panose="02020603050405020304" pitchFamily="18" charset="0"/>
              </a:rPr>
              <a:t>Il report </a:t>
            </a:r>
            <a:r>
              <a:rPr lang="it-IT" sz="1600" dirty="0">
                <a:latin typeface="Calibri" panose="020F0502020204030204" pitchFamily="34" charset="0"/>
                <a:ea typeface="Calibri" panose="020F0502020204030204" pitchFamily="34" charset="0"/>
                <a:cs typeface="Times New Roman" panose="02020603050405020304" pitchFamily="18" charset="0"/>
              </a:rPr>
              <a:t>dell’Organizzazione Internazionale del lavoro (ILO, 2018) stima che il raggiungimento dell’obiettivo fissato dall’Accordo di Parigi comporterebbe la </a:t>
            </a:r>
            <a:r>
              <a:rPr lang="it-IT" sz="1600" b="1" dirty="0">
                <a:latin typeface="Calibri" panose="020F0502020204030204" pitchFamily="34" charset="0"/>
                <a:ea typeface="Calibri" panose="020F0502020204030204" pitchFamily="34" charset="0"/>
                <a:cs typeface="Times New Roman" panose="02020603050405020304" pitchFamily="18" charset="0"/>
              </a:rPr>
              <a:t>creazione di 24 milioni di posti di lavoro e la distruzione di 6 milioni entro il 2030</a:t>
            </a:r>
            <a:r>
              <a:rPr lang="it-IT" sz="1600" dirty="0">
                <a:latin typeface="Calibri" panose="020F0502020204030204" pitchFamily="34" charset="0"/>
                <a:ea typeface="Calibri" panose="020F0502020204030204" pitchFamily="34" charset="0"/>
                <a:cs typeface="Times New Roman" panose="02020603050405020304" pitchFamily="18" charset="0"/>
              </a:rPr>
              <a:t>, con un </a:t>
            </a:r>
            <a:r>
              <a:rPr lang="it-IT" sz="16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effetto netto della transizione energetica pari a 18 milioni di posizioni a livello globale</a:t>
            </a:r>
            <a:r>
              <a:rPr lang="it-IT" sz="1600" dirty="0">
                <a:latin typeface="Calibri" panose="020F0502020204030204" pitchFamily="34" charset="0"/>
                <a:ea typeface="Calibri" panose="020F0502020204030204" pitchFamily="34" charset="0"/>
                <a:cs typeface="Times New Roman" panose="02020603050405020304" pitchFamily="18" charset="0"/>
              </a:rPr>
              <a:t>, con risultati differenziati a seconda dei paesi e dei comparti produttivi.</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3280413" y="4038600"/>
            <a:ext cx="5181600" cy="1631216"/>
          </a:xfrm>
          <a:prstGeom prst="rect">
            <a:avLst/>
          </a:prstGeom>
          <a:solidFill>
            <a:srgbClr val="FFFFCC"/>
          </a:solidFill>
        </p:spPr>
        <p:txBody>
          <a:bodyPr wrap="square">
            <a:spAutoFit/>
          </a:bodyPr>
          <a:lstStyle/>
          <a:p>
            <a:pPr algn="ctr"/>
            <a:r>
              <a:rPr lang="it-IT" sz="2000" dirty="0" smtClean="0"/>
              <a:t>Per </a:t>
            </a:r>
            <a:r>
              <a:rPr lang="it-IT" sz="2000" dirty="0"/>
              <a:t>cogliere le opportunità della green economy sarà indispensabile saper valutare in anticipo </a:t>
            </a:r>
            <a:r>
              <a:rPr lang="it-IT" sz="2000" b="1" dirty="0"/>
              <a:t>quali competenze professionali saranno necessarie </a:t>
            </a:r>
            <a:r>
              <a:rPr lang="it-IT" sz="2000" dirty="0"/>
              <a:t>per accompagnare e accelerare il processo di transizione.</a:t>
            </a:r>
          </a:p>
        </p:txBody>
      </p:sp>
      <p:pic>
        <p:nvPicPr>
          <p:cNvPr id="2" name="Immagine 1"/>
          <p:cNvPicPr>
            <a:picLocks noChangeAspect="1"/>
          </p:cNvPicPr>
          <p:nvPr/>
        </p:nvPicPr>
        <p:blipFill>
          <a:blip r:embed="rId2"/>
          <a:stretch>
            <a:fillRect/>
          </a:stretch>
        </p:blipFill>
        <p:spPr>
          <a:xfrm>
            <a:off x="-17929" y="1255137"/>
            <a:ext cx="2087417" cy="2087417"/>
          </a:xfrm>
          <a:prstGeom prst="rect">
            <a:avLst/>
          </a:prstGeom>
        </p:spPr>
      </p:pic>
      <p:pic>
        <p:nvPicPr>
          <p:cNvPr id="6" name="Immagine 5"/>
          <p:cNvPicPr>
            <a:picLocks noChangeAspect="1"/>
          </p:cNvPicPr>
          <p:nvPr/>
        </p:nvPicPr>
        <p:blipFill>
          <a:blip r:embed="rId3"/>
          <a:stretch>
            <a:fillRect/>
          </a:stretch>
        </p:blipFill>
        <p:spPr>
          <a:xfrm>
            <a:off x="7315200" y="1636638"/>
            <a:ext cx="1607206" cy="1607206"/>
          </a:xfrm>
          <a:prstGeom prst="rect">
            <a:avLst/>
          </a:prstGeom>
        </p:spPr>
      </p:pic>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9" y="3886200"/>
            <a:ext cx="3302824" cy="2194019"/>
          </a:xfrm>
          <a:prstGeom prst="rect">
            <a:avLst/>
          </a:prstGeom>
        </p:spPr>
      </p:pic>
    </p:spTree>
    <p:extLst>
      <p:ext uri="{BB962C8B-B14F-4D97-AF65-F5344CB8AC3E}">
        <p14:creationId xmlns:p14="http://schemas.microsoft.com/office/powerpoint/2010/main" val="1436891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48115" y="2667000"/>
            <a:ext cx="7924800" cy="3170099"/>
          </a:xfrm>
          <a:prstGeom prst="rect">
            <a:avLst/>
          </a:prstGeom>
        </p:spPr>
        <p:txBody>
          <a:bodyPr wrap="square">
            <a:spAutoFit/>
          </a:bodyPr>
          <a:lstStyle/>
          <a:p>
            <a:r>
              <a:rPr lang="it-IT" sz="2000" dirty="0" smtClean="0"/>
              <a:t>Comprendono:</a:t>
            </a:r>
          </a:p>
          <a:p>
            <a:pPr marL="342900" indent="-342900">
              <a:buClr>
                <a:srgbClr val="00B050"/>
              </a:buClr>
              <a:buFont typeface="Wingdings" panose="05000000000000000000" pitchFamily="2" charset="2"/>
              <a:buChar char="q"/>
            </a:pPr>
            <a:r>
              <a:rPr lang="it-IT" sz="2000" b="1" dirty="0" smtClean="0">
                <a:solidFill>
                  <a:srgbClr val="00B050"/>
                </a:solidFill>
              </a:rPr>
              <a:t>professioni </a:t>
            </a:r>
            <a:r>
              <a:rPr lang="it-IT" sz="2000" b="1" dirty="0">
                <a:solidFill>
                  <a:srgbClr val="00B050"/>
                </a:solidFill>
              </a:rPr>
              <a:t>specifiche </a:t>
            </a:r>
            <a:r>
              <a:rPr lang="it-IT" sz="2000" dirty="0"/>
              <a:t>(</a:t>
            </a:r>
            <a:r>
              <a:rPr lang="it-IT" sz="2000" dirty="0" smtClean="0"/>
              <a:t>in </a:t>
            </a:r>
            <a:r>
              <a:rPr lang="it-IT" sz="2000" dirty="0"/>
              <a:t>alcuni casi </a:t>
            </a:r>
            <a:r>
              <a:rPr lang="it-IT" sz="2000" dirty="0" smtClean="0"/>
              <a:t>emergenti) che </a:t>
            </a:r>
            <a:r>
              <a:rPr lang="it-IT" sz="2000" dirty="0"/>
              <a:t>sono richieste per soddisfare i nuovi bisogni della Green Economy (green new and </a:t>
            </a:r>
            <a:r>
              <a:rPr lang="it-IT" sz="2000" dirty="0" err="1"/>
              <a:t>emerging</a:t>
            </a:r>
            <a:r>
              <a:rPr lang="it-IT" sz="2000" dirty="0" smtClean="0"/>
              <a:t>)</a:t>
            </a:r>
          </a:p>
          <a:p>
            <a:pPr marL="342900" indent="-342900">
              <a:buClr>
                <a:srgbClr val="00B050"/>
              </a:buClr>
              <a:buFont typeface="Wingdings" panose="05000000000000000000" pitchFamily="2" charset="2"/>
              <a:buChar char="q"/>
            </a:pPr>
            <a:r>
              <a:rPr lang="it-IT" sz="2000" dirty="0" smtClean="0"/>
              <a:t>professioni </a:t>
            </a:r>
            <a:r>
              <a:rPr lang="it-IT" sz="2000" dirty="0"/>
              <a:t>che per rispondere alle mutate esigenze del mercato devono affrontare la sfida di un </a:t>
            </a:r>
            <a:r>
              <a:rPr lang="it-IT" sz="2000" b="1" dirty="0" err="1">
                <a:solidFill>
                  <a:srgbClr val="00B050"/>
                </a:solidFill>
              </a:rPr>
              <a:t>reskilling</a:t>
            </a:r>
            <a:r>
              <a:rPr lang="it-IT" sz="2000" dirty="0">
                <a:solidFill>
                  <a:srgbClr val="00B050"/>
                </a:solidFill>
              </a:rPr>
              <a:t> </a:t>
            </a:r>
            <a:r>
              <a:rPr lang="it-IT" sz="2000" dirty="0"/>
              <a:t>in chiave green (green </a:t>
            </a:r>
            <a:r>
              <a:rPr lang="it-IT" sz="2000" dirty="0" err="1"/>
              <a:t>enhanced</a:t>
            </a:r>
            <a:r>
              <a:rPr lang="it-IT" sz="2000" dirty="0"/>
              <a:t> </a:t>
            </a:r>
            <a:r>
              <a:rPr lang="it-IT" sz="2000" dirty="0" err="1" smtClean="0"/>
              <a:t>skills</a:t>
            </a:r>
            <a:r>
              <a:rPr lang="it-IT" sz="2000" dirty="0" smtClean="0"/>
              <a:t>)</a:t>
            </a:r>
          </a:p>
          <a:p>
            <a:pPr marL="342900" indent="-342900">
              <a:buClr>
                <a:srgbClr val="00B050"/>
              </a:buClr>
              <a:buFont typeface="Wingdings" panose="05000000000000000000" pitchFamily="2" charset="2"/>
              <a:buChar char="q"/>
            </a:pPr>
            <a:r>
              <a:rPr lang="it-IT" sz="2000" dirty="0" smtClean="0"/>
              <a:t>lavori </a:t>
            </a:r>
            <a:r>
              <a:rPr lang="it-IT" sz="2000" dirty="0"/>
              <a:t>non strettamente green ma coinvolti nel cambiamento che si sta generando grazie alla </a:t>
            </a:r>
            <a:r>
              <a:rPr lang="it-IT" sz="2000" b="1" dirty="0">
                <a:solidFill>
                  <a:srgbClr val="00B050"/>
                </a:solidFill>
              </a:rPr>
              <a:t>diffusione trasversale </a:t>
            </a:r>
            <a:r>
              <a:rPr lang="it-IT" sz="2000" dirty="0"/>
              <a:t>dei macro-trend della sostenibilità ambientale (green </a:t>
            </a:r>
            <a:r>
              <a:rPr lang="it-IT" sz="2000" dirty="0" err="1"/>
              <a:t>increased</a:t>
            </a:r>
            <a:r>
              <a:rPr lang="it-IT" sz="2000" dirty="0"/>
              <a:t> </a:t>
            </a:r>
            <a:r>
              <a:rPr lang="it-IT" sz="2000" dirty="0" err="1"/>
              <a:t>demand</a:t>
            </a:r>
            <a:r>
              <a:rPr lang="it-IT" sz="2000" dirty="0"/>
              <a:t>).</a:t>
            </a:r>
          </a:p>
        </p:txBody>
      </p:sp>
      <p:sp>
        <p:nvSpPr>
          <p:cNvPr id="7" name="Rettangolo 6"/>
          <p:cNvSpPr/>
          <p:nvPr/>
        </p:nvSpPr>
        <p:spPr>
          <a:xfrm>
            <a:off x="2743200" y="1143000"/>
            <a:ext cx="3334631" cy="923330"/>
          </a:xfrm>
          <a:prstGeom prst="rect">
            <a:avLst/>
          </a:prstGeom>
          <a:noFill/>
        </p:spPr>
        <p:txBody>
          <a:bodyPr wrap="non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Green Jobs</a:t>
            </a:r>
            <a:endParaRPr lang="it-IT" sz="5400" b="1" cap="none" spc="0" dirty="0">
              <a:ln>
                <a:solidFill>
                  <a:srgbClr val="00B050"/>
                </a:solidFill>
              </a:ln>
              <a:solidFill>
                <a:srgbClr val="00B050"/>
              </a:solidFill>
              <a:effectLst/>
            </a:endParaRPr>
          </a:p>
        </p:txBody>
      </p:sp>
    </p:spTree>
    <p:extLst>
      <p:ext uri="{BB962C8B-B14F-4D97-AF65-F5344CB8AC3E}">
        <p14:creationId xmlns:p14="http://schemas.microsoft.com/office/powerpoint/2010/main" val="2255966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2743199" y="918746"/>
            <a:ext cx="3334631" cy="923330"/>
          </a:xfrm>
          <a:prstGeom prst="rect">
            <a:avLst/>
          </a:prstGeom>
          <a:noFill/>
        </p:spPr>
        <p:txBody>
          <a:bodyPr wrap="non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Green Jobs</a:t>
            </a:r>
            <a:endParaRPr lang="it-IT" sz="5400" b="1" cap="none" spc="0" dirty="0">
              <a:ln>
                <a:solidFill>
                  <a:srgbClr val="00B050"/>
                </a:solidFill>
              </a:ln>
              <a:solidFill>
                <a:srgbClr val="00B050"/>
              </a:solidFill>
              <a:effectLst/>
            </a:endParaRPr>
          </a:p>
        </p:txBody>
      </p:sp>
      <p:sp>
        <p:nvSpPr>
          <p:cNvPr id="4" name="Ovale 3"/>
          <p:cNvSpPr/>
          <p:nvPr/>
        </p:nvSpPr>
        <p:spPr>
          <a:xfrm>
            <a:off x="685800" y="2438400"/>
            <a:ext cx="914400" cy="914400"/>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t>2019</a:t>
            </a:r>
            <a:endParaRPr lang="it-IT" b="1" dirty="0"/>
          </a:p>
        </p:txBody>
      </p:sp>
      <p:sp>
        <p:nvSpPr>
          <p:cNvPr id="8" name="Ovale 7"/>
          <p:cNvSpPr/>
          <p:nvPr/>
        </p:nvSpPr>
        <p:spPr>
          <a:xfrm>
            <a:off x="685800" y="4146176"/>
            <a:ext cx="914400" cy="914400"/>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t>2020</a:t>
            </a:r>
            <a:endParaRPr lang="it-IT" b="1" dirty="0"/>
          </a:p>
        </p:txBody>
      </p:sp>
      <p:sp>
        <p:nvSpPr>
          <p:cNvPr id="9" name="Ovale 8"/>
          <p:cNvSpPr/>
          <p:nvPr/>
        </p:nvSpPr>
        <p:spPr>
          <a:xfrm>
            <a:off x="5145501" y="3288268"/>
            <a:ext cx="914400" cy="914400"/>
          </a:xfrm>
          <a:prstGeom prst="ellipse">
            <a:avLst/>
          </a:prstGeo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it-IT" b="1" dirty="0" smtClean="0"/>
              <a:t>2021-2025</a:t>
            </a:r>
            <a:endParaRPr lang="it-IT" b="1" dirty="0"/>
          </a:p>
        </p:txBody>
      </p:sp>
      <p:sp>
        <p:nvSpPr>
          <p:cNvPr id="6" name="CasellaDiTesto 5"/>
          <p:cNvSpPr txBox="1"/>
          <p:nvPr/>
        </p:nvSpPr>
        <p:spPr>
          <a:xfrm>
            <a:off x="6248400" y="3126048"/>
            <a:ext cx="2438400" cy="1508105"/>
          </a:xfrm>
          <a:prstGeom prst="rect">
            <a:avLst/>
          </a:prstGeom>
          <a:solidFill>
            <a:srgbClr val="FFFFCC"/>
          </a:solidFill>
        </p:spPr>
        <p:txBody>
          <a:bodyPr wrap="square" rtlCol="0">
            <a:spAutoFit/>
          </a:bodyPr>
          <a:lstStyle/>
          <a:p>
            <a:r>
              <a:rPr lang="it-IT" sz="2000" b="1" u="sng" dirty="0" smtClean="0"/>
              <a:t>38% </a:t>
            </a:r>
            <a:r>
              <a:rPr lang="it-IT" b="1" dirty="0" smtClean="0"/>
              <a:t>del fabbisogno di professioni </a:t>
            </a:r>
          </a:p>
          <a:p>
            <a:r>
              <a:rPr lang="it-IT" b="1" dirty="0" smtClean="0"/>
              <a:t>richiederà competenze green con importanza elevata</a:t>
            </a:r>
            <a:endParaRPr lang="it-IT" b="1" dirty="0"/>
          </a:p>
        </p:txBody>
      </p:sp>
      <p:sp>
        <p:nvSpPr>
          <p:cNvPr id="10" name="CasellaDiTesto 9"/>
          <p:cNvSpPr txBox="1"/>
          <p:nvPr/>
        </p:nvSpPr>
        <p:spPr>
          <a:xfrm>
            <a:off x="2052918" y="2438400"/>
            <a:ext cx="2438400" cy="923330"/>
          </a:xfrm>
          <a:prstGeom prst="rect">
            <a:avLst/>
          </a:prstGeom>
          <a:noFill/>
        </p:spPr>
        <p:txBody>
          <a:bodyPr wrap="square" rtlCol="0">
            <a:spAutoFit/>
          </a:bodyPr>
          <a:lstStyle/>
          <a:p>
            <a:r>
              <a:rPr lang="it-IT" b="1" dirty="0" smtClean="0">
                <a:solidFill>
                  <a:srgbClr val="C00000"/>
                </a:solidFill>
              </a:rPr>
              <a:t>35% </a:t>
            </a:r>
            <a:r>
              <a:rPr lang="it-IT" b="1" dirty="0" smtClean="0"/>
              <a:t>del totale entrate ha riguardato green </a:t>
            </a:r>
            <a:r>
              <a:rPr lang="it-IT" b="1" dirty="0" err="1" smtClean="0"/>
              <a:t>jobs</a:t>
            </a:r>
            <a:endParaRPr lang="it-IT" b="1" dirty="0"/>
          </a:p>
        </p:txBody>
      </p:sp>
      <p:sp>
        <p:nvSpPr>
          <p:cNvPr id="11" name="CasellaDiTesto 10"/>
          <p:cNvSpPr txBox="1"/>
          <p:nvPr/>
        </p:nvSpPr>
        <p:spPr>
          <a:xfrm>
            <a:off x="2048436" y="3949089"/>
            <a:ext cx="2438400" cy="2031325"/>
          </a:xfrm>
          <a:prstGeom prst="rect">
            <a:avLst/>
          </a:prstGeom>
          <a:noFill/>
        </p:spPr>
        <p:txBody>
          <a:bodyPr wrap="square" rtlCol="0">
            <a:spAutoFit/>
          </a:bodyPr>
          <a:lstStyle/>
          <a:p>
            <a:r>
              <a:rPr lang="it-IT" b="1" dirty="0" smtClean="0">
                <a:solidFill>
                  <a:srgbClr val="C00000"/>
                </a:solidFill>
              </a:rPr>
              <a:t>36% </a:t>
            </a:r>
            <a:r>
              <a:rPr lang="it-IT" b="1" dirty="0" smtClean="0"/>
              <a:t>del totale entrate ha riguardato green </a:t>
            </a:r>
            <a:r>
              <a:rPr lang="it-IT" b="1" dirty="0" err="1" smtClean="0"/>
              <a:t>jobs</a:t>
            </a:r>
            <a:r>
              <a:rPr lang="it-IT" b="1" dirty="0"/>
              <a:t>, nonostante una diffusa contrazione delle assunzioni causata dalla crisi pandemica</a:t>
            </a:r>
          </a:p>
        </p:txBody>
      </p:sp>
    </p:spTree>
    <p:extLst>
      <p:ext uri="{BB962C8B-B14F-4D97-AF65-F5344CB8AC3E}">
        <p14:creationId xmlns:p14="http://schemas.microsoft.com/office/powerpoint/2010/main" val="3925595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p:cNvSpPr/>
          <p:nvPr/>
        </p:nvSpPr>
        <p:spPr>
          <a:xfrm>
            <a:off x="2895600" y="1371600"/>
            <a:ext cx="3334631" cy="923330"/>
          </a:xfrm>
          <a:prstGeom prst="rect">
            <a:avLst/>
          </a:prstGeom>
          <a:noFill/>
        </p:spPr>
        <p:txBody>
          <a:bodyPr wrap="non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Green Jobs</a:t>
            </a:r>
            <a:endParaRPr lang="it-IT" sz="5400" b="1" cap="none" spc="0" dirty="0">
              <a:ln>
                <a:solidFill>
                  <a:srgbClr val="00B050"/>
                </a:solidFill>
              </a:ln>
              <a:solidFill>
                <a:srgbClr val="00B050"/>
              </a:solidFill>
              <a:effectLst/>
            </a:endParaRPr>
          </a:p>
        </p:txBody>
      </p:sp>
      <p:pic>
        <p:nvPicPr>
          <p:cNvPr id="4" name="Immagine 3"/>
          <p:cNvPicPr>
            <a:picLocks noChangeAspect="1"/>
          </p:cNvPicPr>
          <p:nvPr/>
        </p:nvPicPr>
        <p:blipFill>
          <a:blip r:embed="rId2"/>
          <a:stretch>
            <a:fillRect/>
          </a:stretch>
        </p:blipFill>
        <p:spPr>
          <a:xfrm>
            <a:off x="377954" y="3124200"/>
            <a:ext cx="8766046" cy="2514600"/>
          </a:xfrm>
          <a:prstGeom prst="rect">
            <a:avLst/>
          </a:prstGeom>
        </p:spPr>
      </p:pic>
      <p:sp>
        <p:nvSpPr>
          <p:cNvPr id="9" name="Ovale 8"/>
          <p:cNvSpPr/>
          <p:nvPr/>
        </p:nvSpPr>
        <p:spPr>
          <a:xfrm>
            <a:off x="8382000" y="4114800"/>
            <a:ext cx="609600"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8449235" y="4762500"/>
            <a:ext cx="475129"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228600" y="3124200"/>
            <a:ext cx="978408" cy="4846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00"/>
              </a:solidFill>
            </a:endParaRPr>
          </a:p>
        </p:txBody>
      </p:sp>
    </p:spTree>
    <p:extLst>
      <p:ext uri="{BB962C8B-B14F-4D97-AF65-F5344CB8AC3E}">
        <p14:creationId xmlns:p14="http://schemas.microsoft.com/office/powerpoint/2010/main" val="213525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087547" y="4999304"/>
            <a:ext cx="2160254" cy="723582"/>
          </a:xfrm>
          <a:prstGeom prst="rect">
            <a:avLst/>
          </a:prstGeom>
          <a:noFill/>
        </p:spPr>
        <p:txBody>
          <a:bodyPr wrap="none" lIns="91440" tIns="45720" rIns="91440" bIns="4572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chemeClr val="accent3">
                    <a:lumMod val="60000"/>
                    <a:lumOff val="40000"/>
                  </a:schemeClr>
                </a:solidFill>
                <a:effectLst/>
              </a:rPr>
              <a:t>Mobility manager</a:t>
            </a:r>
            <a:endParaRPr lang="it-IT" sz="5400" b="1" cap="none" spc="0" dirty="0">
              <a:ln>
                <a:solidFill>
                  <a:srgbClr val="00B050"/>
                </a:solidFill>
              </a:ln>
              <a:solidFill>
                <a:schemeClr val="accent3">
                  <a:lumMod val="60000"/>
                  <a:lumOff val="40000"/>
                </a:schemeClr>
              </a:solidFill>
              <a:effectLst/>
            </a:endParaRPr>
          </a:p>
        </p:txBody>
      </p:sp>
      <p:sp>
        <p:nvSpPr>
          <p:cNvPr id="2" name="Rettangolo 1"/>
          <p:cNvSpPr/>
          <p:nvPr/>
        </p:nvSpPr>
        <p:spPr>
          <a:xfrm>
            <a:off x="952202" y="5567917"/>
            <a:ext cx="1945854" cy="369332"/>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it-IT" dirty="0" err="1">
                <a:ln w="0"/>
                <a:solidFill>
                  <a:schemeClr val="accent6">
                    <a:lumMod val="75000"/>
                  </a:schemeClr>
                </a:solidFill>
                <a:effectLst>
                  <a:outerShdw blurRad="38100" dist="19050" dir="2700000" algn="tl" rotWithShape="0">
                    <a:schemeClr val="dk1">
                      <a:alpha val="40000"/>
                    </a:schemeClr>
                  </a:outerShdw>
                </a:effectLst>
              </a:rPr>
              <a:t>Ecobrand</a:t>
            </a:r>
            <a:r>
              <a:rPr lang="it-IT" dirty="0">
                <a:ln w="0"/>
                <a:solidFill>
                  <a:schemeClr val="accent6">
                    <a:lumMod val="75000"/>
                  </a:schemeClr>
                </a:solidFill>
                <a:effectLst>
                  <a:outerShdw blurRad="38100" dist="19050" dir="2700000" algn="tl" rotWithShape="0">
                    <a:schemeClr val="dk1">
                      <a:alpha val="40000"/>
                    </a:schemeClr>
                  </a:outerShdw>
                </a:effectLst>
              </a:rPr>
              <a:t> </a:t>
            </a:r>
            <a:r>
              <a:rPr lang="it-IT" dirty="0" smtClean="0">
                <a:ln w="0"/>
                <a:solidFill>
                  <a:schemeClr val="accent6">
                    <a:lumMod val="75000"/>
                  </a:schemeClr>
                </a:solidFill>
                <a:effectLst>
                  <a:outerShdw blurRad="38100" dist="19050" dir="2700000" algn="tl" rotWithShape="0">
                    <a:schemeClr val="dk1">
                      <a:alpha val="40000"/>
                    </a:schemeClr>
                  </a:outerShdw>
                </a:effectLst>
              </a:rPr>
              <a:t>manager</a:t>
            </a:r>
            <a:endParaRPr lang="it-IT" dirty="0">
              <a:ln w="0"/>
              <a:solidFill>
                <a:schemeClr val="accent6">
                  <a:lumMod val="75000"/>
                </a:schemeClr>
              </a:solidFill>
              <a:effectLst>
                <a:outerShdw blurRad="38100" dist="19050" dir="2700000" algn="tl" rotWithShape="0">
                  <a:schemeClr val="dk1">
                    <a:alpha val="40000"/>
                  </a:schemeClr>
                </a:outerShdw>
              </a:effectLst>
            </a:endParaRPr>
          </a:p>
        </p:txBody>
      </p:sp>
      <p:sp>
        <p:nvSpPr>
          <p:cNvPr id="3" name="Rettangolo 2"/>
          <p:cNvSpPr/>
          <p:nvPr/>
        </p:nvSpPr>
        <p:spPr>
          <a:xfrm>
            <a:off x="1406708" y="4975664"/>
            <a:ext cx="1913965" cy="551108"/>
          </a:xfrm>
          <a:prstGeom prst="rect">
            <a:avLst/>
          </a:prstGeom>
          <a:noFill/>
        </p:spPr>
        <p:txBody>
          <a:bodyPr wrap="none" lIns="91440" tIns="45720" rIns="91440" bIns="45720">
            <a:prstTxWarp prst="textPlain">
              <a:avLst/>
            </a:prstTxWarp>
            <a:spAutoFit/>
          </a:bodyPr>
          <a:lstStyle/>
          <a:p>
            <a:pPr algn="ctr"/>
            <a:r>
              <a:rPr lang="it-IT" sz="1050" dirty="0" smtClean="0">
                <a:ln w="0"/>
                <a:effectLst>
                  <a:outerShdw blurRad="38100" dist="19050" dir="2700000" algn="tl" rotWithShape="0">
                    <a:schemeClr val="dk1">
                      <a:alpha val="40000"/>
                    </a:schemeClr>
                  </a:outerShdw>
                </a:effectLst>
              </a:rPr>
              <a:t>Specialista in contabilità verde</a:t>
            </a:r>
            <a:endParaRPr lang="it-IT" sz="1050" b="0" cap="none" spc="0" dirty="0">
              <a:ln w="0"/>
              <a:solidFill>
                <a:schemeClr val="tx1"/>
              </a:solidFill>
              <a:effectLst>
                <a:outerShdw blurRad="38100" dist="19050" dir="2700000" algn="tl" rotWithShape="0">
                  <a:schemeClr val="dk1">
                    <a:alpha val="40000"/>
                  </a:schemeClr>
                </a:outerShdw>
              </a:effectLst>
            </a:endParaRPr>
          </a:p>
        </p:txBody>
      </p:sp>
      <p:sp>
        <p:nvSpPr>
          <p:cNvPr id="12" name="Rettangolo 11"/>
          <p:cNvSpPr/>
          <p:nvPr/>
        </p:nvSpPr>
        <p:spPr>
          <a:xfrm>
            <a:off x="5158947" y="3839169"/>
            <a:ext cx="1837765" cy="383748"/>
          </a:xfrm>
          <a:prstGeom prst="rect">
            <a:avLst/>
          </a:prstGeom>
          <a:noFill/>
        </p:spPr>
        <p:txBody>
          <a:bodyPr wrap="none" lIns="91440" tIns="45720" rIns="91440" bIns="45720">
            <a:prstTxWarp prst="textPlain">
              <a:avLst/>
            </a:prstTxWarp>
            <a:spAutoFit/>
          </a:bodyPr>
          <a:lstStyle/>
          <a:p>
            <a:pPr algn="ctr"/>
            <a:r>
              <a:rPr lang="it-IT" sz="1050" b="1" dirty="0" smtClean="0">
                <a:ln w="22225">
                  <a:solidFill>
                    <a:schemeClr val="accent2"/>
                  </a:solidFill>
                  <a:prstDash val="solid"/>
                </a:ln>
                <a:solidFill>
                  <a:schemeClr val="accent2">
                    <a:lumMod val="40000"/>
                    <a:lumOff val="60000"/>
                  </a:schemeClr>
                </a:solidFill>
              </a:rPr>
              <a:t>Giurista ambientale</a:t>
            </a:r>
            <a:endParaRPr lang="it-IT" sz="1050" b="1" dirty="0">
              <a:ln w="22225">
                <a:solidFill>
                  <a:schemeClr val="accent2"/>
                </a:solidFill>
                <a:prstDash val="solid"/>
              </a:ln>
              <a:solidFill>
                <a:schemeClr val="accent2">
                  <a:lumMod val="40000"/>
                  <a:lumOff val="60000"/>
                </a:schemeClr>
              </a:solidFill>
            </a:endParaRPr>
          </a:p>
        </p:txBody>
      </p:sp>
      <p:sp>
        <p:nvSpPr>
          <p:cNvPr id="5" name="Rettangolo 4"/>
          <p:cNvSpPr/>
          <p:nvPr/>
        </p:nvSpPr>
        <p:spPr>
          <a:xfrm>
            <a:off x="72930" y="4242021"/>
            <a:ext cx="4727383" cy="646331"/>
          </a:xfrm>
          <a:prstGeom prst="rect">
            <a:avLst/>
          </a:prstGeom>
          <a:noFill/>
        </p:spPr>
        <p:txBody>
          <a:bodyPr wrap="none" lIns="91440" tIns="45720" rIns="91440" bIns="45720">
            <a:spAutoFit/>
          </a:bodyPr>
          <a:lstStyle/>
          <a:p>
            <a:pPr algn="ctr"/>
            <a:r>
              <a:rPr lang="it-IT"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Addetto commerciale</a:t>
            </a:r>
          </a:p>
          <a:p>
            <a:pPr algn="ctr"/>
            <a:r>
              <a:rPr lang="it-IT"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per la promozione di nuovi materiali sostenibili</a:t>
            </a:r>
          </a:p>
        </p:txBody>
      </p:sp>
      <p:sp>
        <p:nvSpPr>
          <p:cNvPr id="13" name="Rettangolo 12"/>
          <p:cNvSpPr/>
          <p:nvPr/>
        </p:nvSpPr>
        <p:spPr>
          <a:xfrm flipH="1">
            <a:off x="948847" y="3780356"/>
            <a:ext cx="3755644" cy="400110"/>
          </a:xfrm>
          <a:prstGeom prst="rect">
            <a:avLst/>
          </a:prstGeom>
          <a:noFill/>
        </p:spPr>
        <p:txBody>
          <a:bodyPr wrap="none" lIns="91440" tIns="45720" rIns="91440" bIns="45720">
            <a:spAutoFit/>
          </a:bodyPr>
          <a:lstStyle/>
          <a:p>
            <a:pPr algn="ctr"/>
            <a:r>
              <a:rPr lang="it-IT" sz="2000" b="1" dirty="0">
                <a:ln w="12700">
                  <a:solidFill>
                    <a:schemeClr val="accent5"/>
                  </a:solidFill>
                  <a:prstDash val="solid"/>
                </a:ln>
                <a:pattFill prst="ltDnDiag">
                  <a:fgClr>
                    <a:schemeClr val="accent5">
                      <a:lumMod val="60000"/>
                      <a:lumOff val="40000"/>
                    </a:schemeClr>
                  </a:fgClr>
                  <a:bgClr>
                    <a:schemeClr val="bg1"/>
                  </a:bgClr>
                </a:pattFill>
              </a:rPr>
              <a:t>Operatori di Ecoturismo Integrato</a:t>
            </a:r>
            <a:endParaRPr lang="it-IT" sz="2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4" name="Rettangolo 13"/>
          <p:cNvSpPr/>
          <p:nvPr/>
        </p:nvSpPr>
        <p:spPr>
          <a:xfrm>
            <a:off x="2989969" y="933410"/>
            <a:ext cx="3334631" cy="923330"/>
          </a:xfrm>
          <a:prstGeom prst="rect">
            <a:avLst/>
          </a:prstGeom>
          <a:noFill/>
          <a:ln>
            <a:solidFill>
              <a:srgbClr val="00B050"/>
            </a:solidFill>
          </a:ln>
        </p:spPr>
        <p:txBody>
          <a:bodyPr wrap="none" lIns="91440" tIns="45720" rIns="91440" bIns="45720">
            <a:prstTxWarp prst="textChevron">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cap="none" spc="0" dirty="0" smtClean="0">
                <a:ln>
                  <a:solidFill>
                    <a:srgbClr val="00B050"/>
                  </a:solidFill>
                </a:ln>
                <a:solidFill>
                  <a:srgbClr val="00B050"/>
                </a:solidFill>
                <a:effectLst/>
              </a:rPr>
              <a:t>Green Jobs</a:t>
            </a:r>
            <a:endParaRPr lang="it-IT" sz="5400" b="1" cap="none" spc="0" dirty="0">
              <a:ln>
                <a:solidFill>
                  <a:srgbClr val="00B050"/>
                </a:solidFill>
              </a:ln>
              <a:solidFill>
                <a:srgbClr val="00B050"/>
              </a:solidFill>
              <a:effectLst/>
            </a:endParaRPr>
          </a:p>
        </p:txBody>
      </p:sp>
      <p:sp>
        <p:nvSpPr>
          <p:cNvPr id="15" name="Rettangolo 14"/>
          <p:cNvSpPr/>
          <p:nvPr/>
        </p:nvSpPr>
        <p:spPr>
          <a:xfrm>
            <a:off x="3429000" y="2112164"/>
            <a:ext cx="5034966" cy="584775"/>
          </a:xfrm>
          <a:prstGeom prst="rect">
            <a:avLst/>
          </a:prstGeom>
        </p:spPr>
        <p:txBody>
          <a:bodyPr wrap="square">
            <a:spAutoFit/>
          </a:bodyPr>
          <a:lstStyle/>
          <a:p>
            <a:pPr algn="ctr"/>
            <a:r>
              <a:rPr lang="it-IT" sz="16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rPr>
              <a:t>Professionisti software </a:t>
            </a:r>
            <a:r>
              <a:rPr lang="it-IT"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Times New Roman" panose="02020603050405020304" pitchFamily="18" charset="0"/>
              </a:rPr>
              <a:t>e applicazioni dedicate alla gestione ottimale di servizi energetici</a:t>
            </a:r>
            <a:endParaRPr lang="it-IT" sz="1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6" name="Rettangolo 15"/>
          <p:cNvSpPr/>
          <p:nvPr/>
        </p:nvSpPr>
        <p:spPr>
          <a:xfrm>
            <a:off x="-545630" y="2865113"/>
            <a:ext cx="3502942" cy="830997"/>
          </a:xfrm>
          <a:prstGeom prst="rect">
            <a:avLst/>
          </a:prstGeom>
          <a:scene3d>
            <a:camera prst="isometricOffAxis2Right"/>
            <a:lightRig rig="threePt" dir="t"/>
          </a:scene3d>
        </p:spPr>
        <p:txBody>
          <a:bodyPr wrap="square">
            <a:spAutoFit/>
          </a:bodyPr>
          <a:lstStyle/>
          <a:p>
            <a:pPr algn="ctr"/>
            <a:r>
              <a:rPr lang="it-IT" sz="2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Progettista specializzato</a:t>
            </a:r>
          </a:p>
          <a:p>
            <a:pPr algn="ctr"/>
            <a:r>
              <a:rPr lang="it-IT" sz="2400" b="1"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it-IT" sz="2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in edilizia sostenibile</a:t>
            </a:r>
            <a:endParaRPr lang="it-IT" sz="2400" b="1" dirty="0">
              <a:solidFill>
                <a:schemeClr val="accent6"/>
              </a:solidFill>
            </a:endParaRPr>
          </a:p>
        </p:txBody>
      </p:sp>
      <p:sp>
        <p:nvSpPr>
          <p:cNvPr id="17" name="Rettangolo 16"/>
          <p:cNvSpPr/>
          <p:nvPr/>
        </p:nvSpPr>
        <p:spPr>
          <a:xfrm>
            <a:off x="6412748" y="3214662"/>
            <a:ext cx="2584618" cy="369332"/>
          </a:xfrm>
          <a:prstGeom prst="rect">
            <a:avLst/>
          </a:prstGeom>
          <a:effectLst>
            <a:outerShdw blurRad="50800" dist="38100" dir="5400000" algn="t" rotWithShape="0">
              <a:prstClr val="black">
                <a:alpha val="40000"/>
              </a:prstClr>
            </a:outerShdw>
          </a:effectLst>
          <a:scene3d>
            <a:camera prst="orthographicFront">
              <a:rot lat="1200000" lon="1800000" rev="0"/>
            </a:camera>
            <a:lightRig rig="threePt" dir="t"/>
          </a:scene3d>
          <a:sp3d>
            <a:bevelT prst="angle"/>
          </a:sp3d>
        </p:spPr>
        <p:txBody>
          <a:bodyPr wrap="none">
            <a:spAutoFit/>
          </a:bodyPr>
          <a:lstStyle/>
          <a:p>
            <a:r>
              <a:rPr lang="it-IT" dirty="0" smtClean="0">
                <a:solidFill>
                  <a:schemeClr val="accent1"/>
                </a:solidFill>
                <a:latin typeface="Calibri" panose="020F0502020204030204" pitchFamily="34" charset="0"/>
                <a:ea typeface="Calibri" panose="020F0502020204030204" pitchFamily="34" charset="0"/>
                <a:cs typeface="Times New Roman" panose="02020603050405020304" pitchFamily="18" charset="0"/>
              </a:rPr>
              <a:t>Esperto </a:t>
            </a:r>
            <a:r>
              <a:rPr lang="it-IT"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in bioarchitettura</a:t>
            </a:r>
            <a:endParaRPr lang="it-IT" dirty="0">
              <a:solidFill>
                <a:schemeClr val="accent1"/>
              </a:solidFill>
            </a:endParaRPr>
          </a:p>
        </p:txBody>
      </p:sp>
      <p:sp>
        <p:nvSpPr>
          <p:cNvPr id="18" name="Rettangolo 17"/>
          <p:cNvSpPr/>
          <p:nvPr/>
        </p:nvSpPr>
        <p:spPr>
          <a:xfrm>
            <a:off x="5062057" y="4460066"/>
            <a:ext cx="2701381" cy="369332"/>
          </a:xfrm>
          <a:prstGeom prst="rect">
            <a:avLst/>
          </a:prstGeom>
        </p:spPr>
        <p:txBody>
          <a:bodyPr wrap="none">
            <a:spAutoFit/>
          </a:bodyPr>
          <a:lstStyle/>
          <a:p>
            <a:r>
              <a:rPr lang="it-IT" dirty="0" smtClean="0">
                <a:latin typeface="Bauhaus 93" panose="04030905020B02020C02" pitchFamily="82" charset="0"/>
                <a:ea typeface="Calibri" panose="020F0502020204030204" pitchFamily="34" charset="0"/>
                <a:cs typeface="Times New Roman" panose="02020603050405020304" pitchFamily="18" charset="0"/>
              </a:rPr>
              <a:t>Certificatore </a:t>
            </a:r>
            <a:r>
              <a:rPr lang="it-IT" dirty="0">
                <a:latin typeface="Bauhaus 93" panose="04030905020B02020C02" pitchFamily="82" charset="0"/>
                <a:ea typeface="Calibri" panose="020F0502020204030204" pitchFamily="34" charset="0"/>
                <a:cs typeface="Times New Roman" panose="02020603050405020304" pitchFamily="18" charset="0"/>
              </a:rPr>
              <a:t>energetico</a:t>
            </a:r>
            <a:endParaRPr lang="it-IT" dirty="0">
              <a:latin typeface="Bauhaus 93" panose="04030905020B02020C02" pitchFamily="82" charset="0"/>
            </a:endParaRPr>
          </a:p>
        </p:txBody>
      </p:sp>
      <p:sp>
        <p:nvSpPr>
          <p:cNvPr id="19" name="Rettangolo 18"/>
          <p:cNvSpPr/>
          <p:nvPr/>
        </p:nvSpPr>
        <p:spPr>
          <a:xfrm>
            <a:off x="6324600" y="4835720"/>
            <a:ext cx="2502608" cy="830997"/>
          </a:xfrm>
          <a:prstGeom prst="rect">
            <a:avLst/>
          </a:prstGeom>
          <a:noFill/>
          <a:ln>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rot lat="0" lon="0" rev="1200000"/>
            </a:camera>
            <a:lightRig rig="threePt" dir="t"/>
          </a:scene3d>
        </p:spPr>
        <p:txBody>
          <a:bodyPr vert="horz" wrap="none">
            <a:spAutoFit/>
          </a:bodyPr>
          <a:lstStyle/>
          <a:p>
            <a:pPr algn="ctr"/>
            <a:r>
              <a:rPr lang="it-IT" sz="2400" dirty="0" smtClean="0">
                <a:latin typeface="Brush Script MT" panose="03060802040406070304" pitchFamily="66" charset="0"/>
                <a:ea typeface="Calibri" panose="020F0502020204030204" pitchFamily="34" charset="0"/>
                <a:cs typeface="Times New Roman" panose="02020603050405020304" pitchFamily="18" charset="0"/>
              </a:rPr>
              <a:t>Valutatore </a:t>
            </a:r>
          </a:p>
          <a:p>
            <a:pPr algn="ctr"/>
            <a:r>
              <a:rPr lang="it-IT" sz="2400" dirty="0" smtClean="0">
                <a:latin typeface="Brush Script MT" panose="03060802040406070304" pitchFamily="66" charset="0"/>
                <a:ea typeface="Calibri" panose="020F0502020204030204" pitchFamily="34" charset="0"/>
                <a:cs typeface="Times New Roman" panose="02020603050405020304" pitchFamily="18" charset="0"/>
              </a:rPr>
              <a:t>dell’impatto </a:t>
            </a:r>
            <a:r>
              <a:rPr lang="it-IT" sz="2400" dirty="0">
                <a:latin typeface="Brush Script MT" panose="03060802040406070304" pitchFamily="66" charset="0"/>
                <a:ea typeface="Calibri" panose="020F0502020204030204" pitchFamily="34" charset="0"/>
                <a:cs typeface="Times New Roman" panose="02020603050405020304" pitchFamily="18" charset="0"/>
              </a:rPr>
              <a:t>ambientale</a:t>
            </a:r>
            <a:endParaRPr lang="it-IT" sz="2400" dirty="0">
              <a:latin typeface="Brush Script MT" panose="03060802040406070304" pitchFamily="66" charset="0"/>
            </a:endParaRPr>
          </a:p>
        </p:txBody>
      </p:sp>
      <p:sp>
        <p:nvSpPr>
          <p:cNvPr id="4" name="Rettangolo 3"/>
          <p:cNvSpPr/>
          <p:nvPr/>
        </p:nvSpPr>
        <p:spPr>
          <a:xfrm>
            <a:off x="7206807" y="3968933"/>
            <a:ext cx="1727974" cy="369332"/>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b="1" cap="none" spc="0" dirty="0" smtClean="0">
                <a:ln/>
                <a:solidFill>
                  <a:schemeClr val="accent3"/>
                </a:solidFill>
                <a:effectLst/>
              </a:rPr>
              <a:t>Energy manager</a:t>
            </a:r>
            <a:endParaRPr lang="it-IT" b="1" cap="none" spc="0" dirty="0">
              <a:ln/>
              <a:solidFill>
                <a:schemeClr val="accent3"/>
              </a:solidFill>
              <a:effectLst/>
            </a:endParaRPr>
          </a:p>
        </p:txBody>
      </p:sp>
      <p:sp>
        <p:nvSpPr>
          <p:cNvPr id="21" name="Rettangolo 20"/>
          <p:cNvSpPr/>
          <p:nvPr/>
        </p:nvSpPr>
        <p:spPr>
          <a:xfrm>
            <a:off x="457200" y="1864912"/>
            <a:ext cx="2160254" cy="723582"/>
          </a:xfrm>
          <a:prstGeom prst="rect">
            <a:avLst/>
          </a:prstGeom>
          <a:noFill/>
        </p:spPr>
        <p:txBody>
          <a:bodyPr wrap="none" lIns="91440" tIns="45720" rIns="91440" bIns="4572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it-IT" sz="5400" b="1" dirty="0">
                <a:ln>
                  <a:solidFill>
                    <a:srgbClr val="00B050"/>
                  </a:solidFill>
                </a:ln>
                <a:solidFill>
                  <a:schemeClr val="accent3">
                    <a:lumMod val="60000"/>
                    <a:lumOff val="40000"/>
                  </a:schemeClr>
                </a:solidFill>
              </a:rPr>
              <a:t>Designer di materiali riciclabili</a:t>
            </a:r>
            <a:endParaRPr lang="it-IT" sz="5400" b="1" cap="none" spc="0" dirty="0">
              <a:ln>
                <a:solidFill>
                  <a:srgbClr val="00B050"/>
                </a:solidFill>
              </a:ln>
              <a:solidFill>
                <a:schemeClr val="accent3">
                  <a:lumMod val="60000"/>
                  <a:lumOff val="40000"/>
                </a:schemeClr>
              </a:solidFill>
              <a:effectLst/>
            </a:endParaRPr>
          </a:p>
        </p:txBody>
      </p:sp>
      <p:sp>
        <p:nvSpPr>
          <p:cNvPr id="6" name="Rettangolo 5"/>
          <p:cNvSpPr/>
          <p:nvPr/>
        </p:nvSpPr>
        <p:spPr>
          <a:xfrm>
            <a:off x="3210795" y="3462688"/>
            <a:ext cx="2624436" cy="261610"/>
          </a:xfrm>
          <a:prstGeom prst="rect">
            <a:avLst/>
          </a:prstGeom>
        </p:spPr>
        <p:txBody>
          <a:bodyPr wrap="none">
            <a:spAutoFit/>
          </a:bodyPr>
          <a:lstStyle/>
          <a:p>
            <a:r>
              <a:rPr lang="it-IT" sz="1100" b="1" dirty="0" smtClean="0">
                <a:solidFill>
                  <a:srgbClr val="002060"/>
                </a:solidFill>
                <a:latin typeface="Goudy Stout" panose="0202090407030B020401" pitchFamily="18" charset="0"/>
              </a:rPr>
              <a:t>Travel </a:t>
            </a:r>
            <a:r>
              <a:rPr lang="it-IT" sz="1100" b="1" dirty="0">
                <a:solidFill>
                  <a:srgbClr val="002060"/>
                </a:solidFill>
                <a:latin typeface="Goudy Stout" panose="0202090407030B020401" pitchFamily="18" charset="0"/>
              </a:rPr>
              <a:t>designer</a:t>
            </a:r>
            <a:endParaRPr lang="it-IT" sz="1100" b="1" i="0" dirty="0">
              <a:solidFill>
                <a:srgbClr val="002060"/>
              </a:solidFill>
              <a:effectLst/>
              <a:latin typeface="Goudy Stout" panose="0202090407030B020401" pitchFamily="18" charset="0"/>
            </a:endParaRPr>
          </a:p>
        </p:txBody>
      </p:sp>
      <p:sp>
        <p:nvSpPr>
          <p:cNvPr id="22" name="Rettangolo 21"/>
          <p:cNvSpPr/>
          <p:nvPr/>
        </p:nvSpPr>
        <p:spPr>
          <a:xfrm>
            <a:off x="2744352" y="2821466"/>
            <a:ext cx="3108992" cy="461665"/>
          </a:xfrm>
          <a:prstGeom prst="rect">
            <a:avLst/>
          </a:prstGeom>
          <a:noFill/>
          <a:effectLst>
            <a:outerShdw blurRad="50800" dist="38100" dir="18900000" algn="bl" rotWithShape="0">
              <a:prstClr val="black">
                <a:alpha val="40000"/>
              </a:prstClr>
            </a:outerShdw>
          </a:effectLst>
        </p:spPr>
        <p:txBody>
          <a:bodyPr wrap="none" lIns="91440" tIns="45720" rIns="91440" bIns="45720">
            <a:spAutoFit/>
          </a:bodyPr>
          <a:lstStyle/>
          <a:p>
            <a:pPr algn="ctr"/>
            <a:r>
              <a:rPr lang="it-IT" sz="2400" dirty="0">
                <a:ln w="0"/>
                <a:effectLst>
                  <a:outerShdw blurRad="38100" dist="19050" dir="2700000" algn="tl" rotWithShape="0">
                    <a:schemeClr val="dk1">
                      <a:alpha val="40000"/>
                    </a:schemeClr>
                  </a:outerShdw>
                </a:effectLst>
              </a:rPr>
              <a:t>Informatico ambientale</a:t>
            </a:r>
          </a:p>
        </p:txBody>
      </p:sp>
    </p:spTree>
    <p:extLst>
      <p:ext uri="{BB962C8B-B14F-4D97-AF65-F5344CB8AC3E}">
        <p14:creationId xmlns:p14="http://schemas.microsoft.com/office/powerpoint/2010/main" val="4113200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42999" y="2819400"/>
            <a:ext cx="6934201" cy="1200329"/>
          </a:xfrm>
          <a:prstGeom prst="rect">
            <a:avLst/>
          </a:prstGeom>
        </p:spPr>
        <p:txBody>
          <a:bodyPr wrap="square">
            <a:spAutoFit/>
          </a:bodyPr>
          <a:lstStyle/>
          <a:p>
            <a:pPr algn="just"/>
            <a:r>
              <a:rPr lang="it-IT" dirty="0"/>
              <a:t>L’informatico ambientale è molto ricercato, la sua formazione da un lato coincide con quella dell’informatico tradizionale ma va integrata con competenze specifiche che gli consentano di lavorare in un’ottica sostenibile. Deve possedere competenze nell’ambito del green building</a:t>
            </a:r>
            <a:r>
              <a:rPr lang="it-IT" dirty="0" smtClean="0"/>
              <a:t>.</a:t>
            </a:r>
          </a:p>
        </p:txBody>
      </p:sp>
      <p:sp>
        <p:nvSpPr>
          <p:cNvPr id="9" name="Rettangolo 8"/>
          <p:cNvSpPr/>
          <p:nvPr/>
        </p:nvSpPr>
        <p:spPr>
          <a:xfrm>
            <a:off x="1081328" y="1309395"/>
            <a:ext cx="3458014" cy="923330"/>
          </a:xfrm>
          <a:prstGeom prst="rect">
            <a:avLst/>
          </a:prstGeom>
          <a:ln>
            <a:noFill/>
          </a:ln>
        </p:spPr>
        <p:style>
          <a:lnRef idx="2">
            <a:schemeClr val="accent3"/>
          </a:lnRef>
          <a:fillRef idx="1">
            <a:schemeClr val="lt1"/>
          </a:fillRef>
          <a:effectRef idx="0">
            <a:schemeClr val="accent3"/>
          </a:effectRef>
          <a:fontRef idx="minor">
            <a:schemeClr val="dk1"/>
          </a:fontRef>
        </p:style>
        <p:txBody>
          <a:bodyPr wrap="none" lIns="91440" tIns="45720" rIns="91440" bIns="45720">
            <a:prstTxWarp prst="textChevron">
              <a:avLst/>
            </a:prstTxWarp>
            <a:spAutoFit/>
          </a:bodyPr>
          <a:lstStyle/>
          <a:p>
            <a:pPr algn="ctr"/>
            <a:r>
              <a:rPr lang="it-IT" sz="5400" b="1" dirty="0" smtClean="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Informatico ambientale</a:t>
            </a:r>
            <a:endParaRPr lang="it-IT" sz="5400" b="1"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endParaRPr>
          </a:p>
        </p:txBody>
      </p:sp>
      <p:sp>
        <p:nvSpPr>
          <p:cNvPr id="5" name="Rettangolo 4"/>
          <p:cNvSpPr/>
          <p:nvPr/>
        </p:nvSpPr>
        <p:spPr>
          <a:xfrm>
            <a:off x="1142999" y="4174867"/>
            <a:ext cx="6858001" cy="1754326"/>
          </a:xfrm>
          <a:prstGeom prst="rect">
            <a:avLst/>
          </a:prstGeom>
        </p:spPr>
        <p:txBody>
          <a:bodyPr wrap="square">
            <a:spAutoFit/>
          </a:bodyPr>
          <a:lstStyle/>
          <a:p>
            <a:r>
              <a:rPr lang="it-IT" b="1" dirty="0" smtClean="0"/>
              <a:t>Cosa fa?</a:t>
            </a:r>
          </a:p>
          <a:p>
            <a:r>
              <a:rPr lang="it-IT" dirty="0" smtClean="0"/>
              <a:t>Progetta</a:t>
            </a:r>
            <a:r>
              <a:rPr lang="it-IT" dirty="0"/>
              <a:t>, realizza e accompagna sistemi software e </a:t>
            </a:r>
            <a:r>
              <a:rPr lang="it-IT" dirty="0" err="1"/>
              <a:t>IoT</a:t>
            </a:r>
            <a:r>
              <a:rPr lang="it-IT" dirty="0"/>
              <a:t> (Internet of </a:t>
            </a:r>
            <a:r>
              <a:rPr lang="it-IT" dirty="0" err="1"/>
              <a:t>Things</a:t>
            </a:r>
            <a:r>
              <a:rPr lang="it-IT" dirty="0"/>
              <a:t>) per favorire l'uso responsabile delle risorse naturali.</a:t>
            </a:r>
            <a:endParaRPr lang="it-IT" dirty="0" smtClean="0"/>
          </a:p>
          <a:p>
            <a:r>
              <a:rPr lang="it-IT" dirty="0" smtClean="0"/>
              <a:t>Gestisce innovative </a:t>
            </a:r>
            <a:r>
              <a:rPr lang="it-IT" dirty="0"/>
              <a:t>tecnologie hardware e software per </a:t>
            </a:r>
            <a:r>
              <a:rPr lang="it-IT" dirty="0" smtClean="0"/>
              <a:t>aiutare, ad esempio,  </a:t>
            </a:r>
            <a:r>
              <a:rPr lang="it-IT" dirty="0"/>
              <a:t>il tecnico agronomo nella corretta gestione del fabbisogno irriguo delle colture.</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219200"/>
            <a:ext cx="1925644" cy="1282727"/>
          </a:xfrm>
          <a:prstGeom prst="rect">
            <a:avLst/>
          </a:prstGeom>
        </p:spPr>
      </p:pic>
    </p:spTree>
    <p:extLst>
      <p:ext uri="{BB962C8B-B14F-4D97-AF65-F5344CB8AC3E}">
        <p14:creationId xmlns:p14="http://schemas.microsoft.com/office/powerpoint/2010/main" val="127415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5118</TotalTime>
  <Words>1132</Words>
  <Application>Microsoft Office PowerPoint</Application>
  <PresentationFormat>Presentazione su schermo (4:3)</PresentationFormat>
  <Paragraphs>85</Paragraphs>
  <Slides>18</Slides>
  <Notes>1</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18</vt:i4>
      </vt:variant>
    </vt:vector>
  </HeadingPairs>
  <TitlesOfParts>
    <vt:vector size="29" baseType="lpstr">
      <vt:lpstr>Arial Black</vt:lpstr>
      <vt:lpstr>Bauhaus 93</vt:lpstr>
      <vt:lpstr>Brush Script MT</vt:lpstr>
      <vt:lpstr>Calibri</vt:lpstr>
      <vt:lpstr>Goudy Stout</vt:lpstr>
      <vt:lpstr>Roboto</vt:lpstr>
      <vt:lpstr>Tahoma</vt:lpstr>
      <vt:lpstr>Times New Roman</vt:lpstr>
      <vt:lpstr>Trebuchet MS</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Bartalucci1</dc:creator>
  <cp:lastModifiedBy>Antonini Raffaella</cp:lastModifiedBy>
  <cp:revision>421</cp:revision>
  <cp:lastPrinted>2021-07-13T10:55:57Z</cp:lastPrinted>
  <dcterms:created xsi:type="dcterms:W3CDTF">2019-04-03T08:33:54Z</dcterms:created>
  <dcterms:modified xsi:type="dcterms:W3CDTF">2022-02-15T09:04:55Z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2019-04-03T00:00:00Z</vt:filetime>
  </property>
  <property fmtid="{D5CDD505-2E9C-101B-9397-08002B2CF9AE}" pid="3" name="Creator">
    <vt:lpwstr>Microsoft® PowerPoint® 2013</vt:lpwstr>
  </property>
  <property fmtid="{D5CDD505-2E9C-101B-9397-08002B2CF9AE}" pid="4" name="LastSaved">
    <vt:filetime>2019-04-03T00:00:00Z</vt:filetime>
  </property>
</Properties>
</file>